
<file path=[Content_Types].xml><?xml version="1.0" encoding="utf-8"?>
<Types xmlns="http://schemas.openxmlformats.org/package/2006/content-types">
  <Default Extension="xml" ContentType="application/xml"/>
  <Default Extension="jpeg" ContentType="image/jpeg"/>
  <Default Extension="tif" ContentType="image/tif"/>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9" r:id="rId4"/>
  </p:sldMasterIdLst>
  <p:notesMasterIdLst>
    <p:notesMasterId r:id="rId15"/>
  </p:notesMasterIdLst>
  <p:sldIdLst>
    <p:sldId id="460" r:id="rId5"/>
    <p:sldId id="461" r:id="rId6"/>
    <p:sldId id="462" r:id="rId7"/>
    <p:sldId id="474" r:id="rId8"/>
    <p:sldId id="475" r:id="rId9"/>
    <p:sldId id="476" r:id="rId10"/>
    <p:sldId id="472" r:id="rId11"/>
    <p:sldId id="464" r:id="rId12"/>
    <p:sldId id="473" r:id="rId13"/>
    <p:sldId id="403" r:id="rId1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range" id="{3DF31241-BB9C-3C4D-9D28-95F31B2A680B}">
          <p14:sldIdLst>
            <p14:sldId id="460"/>
            <p14:sldId id="461"/>
            <p14:sldId id="462"/>
            <p14:sldId id="474"/>
            <p14:sldId id="475"/>
            <p14:sldId id="476"/>
            <p14:sldId id="472"/>
            <p14:sldId id="464"/>
            <p14:sldId id="473"/>
            <p14:sldId id="403"/>
          </p14:sldIdLst>
        </p14:section>
      </p14:sectionLst>
    </p:ext>
    <p:ext uri="{EFAFB233-063F-42B5-8137-9DF3F51BA10A}">
      <p15:sldGuideLst xmlns:p15="http://schemas.microsoft.com/office/powerpoint/2012/main">
        <p15:guide id="1" orient="horz" pos="641" userDrawn="1">
          <p15:clr>
            <a:srgbClr val="A4A3A4"/>
          </p15:clr>
        </p15:guide>
        <p15:guide id="2" orient="horz" pos="2898">
          <p15:clr>
            <a:srgbClr val="A4A3A4"/>
          </p15:clr>
        </p15:guide>
        <p15:guide id="3" orient="horz" pos="2412">
          <p15:clr>
            <a:srgbClr val="A4A3A4"/>
          </p15:clr>
        </p15:guide>
        <p15:guide id="4" orient="horz" pos="3196">
          <p15:clr>
            <a:srgbClr val="A4A3A4"/>
          </p15:clr>
        </p15:guide>
        <p15:guide id="5" orient="horz" pos="1350">
          <p15:clr>
            <a:srgbClr val="A4A3A4"/>
          </p15:clr>
        </p15:guide>
        <p15:guide id="6" orient="horz" pos="1378">
          <p15:clr>
            <a:srgbClr val="A4A3A4"/>
          </p15:clr>
        </p15:guide>
        <p15:guide id="7" orient="horz" pos="2078">
          <p15:clr>
            <a:srgbClr val="A4A3A4"/>
          </p15:clr>
        </p15:guide>
        <p15:guide id="8" orient="horz" pos="125">
          <p15:clr>
            <a:srgbClr val="A4A3A4"/>
          </p15:clr>
        </p15:guide>
        <p15:guide id="9" orient="horz" pos="2106">
          <p15:clr>
            <a:srgbClr val="A4A3A4"/>
          </p15:clr>
        </p15:guide>
        <p15:guide id="10" orient="horz" pos="2859">
          <p15:clr>
            <a:srgbClr val="A4A3A4"/>
          </p15:clr>
        </p15:guide>
        <p15:guide id="11" pos="960">
          <p15:clr>
            <a:srgbClr val="A4A3A4"/>
          </p15:clr>
        </p15:guide>
        <p15:guide id="12" pos="1786" userDrawn="1">
          <p15:clr>
            <a:srgbClr val="A4A3A4"/>
          </p15:clr>
        </p15:guide>
        <p15:guide id="13" pos="2883">
          <p15:clr>
            <a:srgbClr val="A4A3A4"/>
          </p15:clr>
        </p15:guide>
        <p15:guide id="14" pos="2519">
          <p15:clr>
            <a:srgbClr val="A4A3A4"/>
          </p15:clr>
        </p15:guide>
        <p15:guide id="15" pos="4790">
          <p15:clr>
            <a:srgbClr val="A4A3A4"/>
          </p15:clr>
        </p15:guide>
        <p15:guide id="16" pos="2477" userDrawn="1">
          <p15:clr>
            <a:srgbClr val="A4A3A4"/>
          </p15:clr>
        </p15:guide>
        <p15:guide id="17" pos="1722">
          <p15:clr>
            <a:srgbClr val="A4A3A4"/>
          </p15:clr>
        </p15:guide>
        <p15:guide id="18" pos="987">
          <p15:clr>
            <a:srgbClr val="A4A3A4"/>
          </p15:clr>
        </p15:guide>
        <p15:guide id="19" pos="4818">
          <p15:clr>
            <a:srgbClr val="A4A3A4"/>
          </p15:clr>
        </p15:guide>
        <p15:guide id="20" pos="3257">
          <p15:clr>
            <a:srgbClr val="A4A3A4"/>
          </p15:clr>
        </p15:guide>
        <p15:guide id="21">
          <p15:clr>
            <a:srgbClr val="A4A3A4"/>
          </p15:clr>
        </p15:guide>
        <p15:guide id="22" pos="3285">
          <p15:clr>
            <a:srgbClr val="A4A3A4"/>
          </p15:clr>
        </p15:guide>
        <p15:guide id="23" pos="4022">
          <p15:clr>
            <a:srgbClr val="A4A3A4"/>
          </p15:clr>
        </p15:guide>
        <p15:guide id="24" pos="4053">
          <p15:clr>
            <a:srgbClr val="A4A3A4"/>
          </p15:clr>
        </p15:guide>
        <p15:guide id="25" pos="5544">
          <p15:clr>
            <a:srgbClr val="A4A3A4"/>
          </p15:clr>
        </p15:guide>
        <p15:guide id="26" pos="220">
          <p15:clr>
            <a:srgbClr val="A4A3A4"/>
          </p15:clr>
        </p15:guide>
        <p15:guide id="27" pos="348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atalano, Alec" initials="" lastIdx="23" clrIdx="0"/>
  <p:cmAuthor id="1" name="Alec Catalano" initials="" lastIdx="1" clrIdx="1"/>
  <p:cmAuthor id="2" name="Jenn Cooley" initials="JC" lastIdx="1"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5025"/>
    <a:srgbClr val="F58536"/>
    <a:srgbClr val="9D5125"/>
    <a:srgbClr val="F58535"/>
    <a:srgbClr val="292929"/>
    <a:srgbClr val="F58534"/>
    <a:srgbClr val="3366FF"/>
    <a:srgbClr val="0000FF"/>
    <a:srgbClr val="505153"/>
    <a:srgbClr val="595A5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194" autoAdjust="0"/>
    <p:restoredTop sz="96201" autoAdjust="0"/>
  </p:normalViewPr>
  <p:slideViewPr>
    <p:cSldViewPr snapToGrid="0" showGuides="1">
      <p:cViewPr varScale="1">
        <p:scale>
          <a:sx n="166" d="100"/>
          <a:sy n="166" d="100"/>
        </p:scale>
        <p:origin x="200" y="328"/>
      </p:cViewPr>
      <p:guideLst>
        <p:guide orient="horz" pos="641"/>
        <p:guide orient="horz" pos="2898"/>
        <p:guide orient="horz" pos="2412"/>
        <p:guide orient="horz" pos="3196"/>
        <p:guide orient="horz" pos="1350"/>
        <p:guide orient="horz" pos="1378"/>
        <p:guide orient="horz" pos="2078"/>
        <p:guide orient="horz" pos="125"/>
        <p:guide orient="horz" pos="2106"/>
        <p:guide orient="horz" pos="2859"/>
        <p:guide pos="960"/>
        <p:guide pos="1786"/>
        <p:guide pos="2883"/>
        <p:guide pos="2519"/>
        <p:guide pos="4790"/>
        <p:guide pos="2477"/>
        <p:guide pos="1722"/>
        <p:guide pos="987"/>
        <p:guide pos="4818"/>
        <p:guide pos="3257"/>
        <p:guide/>
        <p:guide pos="3285"/>
        <p:guide pos="4022"/>
        <p:guide pos="4053"/>
        <p:guide pos="5544"/>
        <p:guide pos="220"/>
        <p:guide pos="34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91439" cy="91439"/>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tableStyles" Target="tableStyles.xml"/><Relationship Id="rId21" Type="http://schemas.microsoft.com/office/2015/10/relationships/revisionInfo" Target="revisionInfo.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notesMaster" Target="notesMasters/notesMaster1.xml"/><Relationship Id="rId16" Type="http://schemas.openxmlformats.org/officeDocument/2006/relationships/commentAuthors" Target="commentAuthors.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tiff>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defRPr>
            </a:lvl1pPr>
          </a:lstStyle>
          <a:p>
            <a:fld id="{0B25AC41-3BEC-9247-8322-91B80C013F2D}" type="datetimeFigureOut">
              <a:rPr lang="en-US" smtClean="0"/>
              <a:pPr/>
              <a:t>11/29/17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defRPr>
            </a:lvl1pPr>
          </a:lstStyle>
          <a:p>
            <a:fld id="{69C3F2ED-74C5-7D4F-8560-0CC253E9A436}" type="slidenum">
              <a:rPr lang="en-US" smtClean="0"/>
              <a:pPr/>
              <a:t>‹#›</a:t>
            </a:fld>
            <a:endParaRPr lang="en-US" dirty="0"/>
          </a:p>
        </p:txBody>
      </p:sp>
    </p:spTree>
    <p:extLst>
      <p:ext uri="{BB962C8B-B14F-4D97-AF65-F5344CB8AC3E}">
        <p14:creationId xmlns:p14="http://schemas.microsoft.com/office/powerpoint/2010/main" val="94353600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 Id="rId3" Type="http://schemas.openxmlformats.org/officeDocument/2006/relationships/hyperlink" Target="https://www.projectcalico.org/"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7" name="Shape 6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91215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64262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5551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 name="Shape 7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sz="1200" u="sng">
                <a:solidFill>
                  <a:srgbClr val="0366D6"/>
                </a:solidFill>
                <a:highlight>
                  <a:srgbClr val="FFFFFF"/>
                </a:highlight>
                <a:hlinkClick r:id="rId3"/>
              </a:rPr>
              <a:t>Calico</a:t>
            </a:r>
            <a:r>
              <a:rPr lang="en" sz="1200">
                <a:solidFill>
                  <a:srgbClr val="24292E"/>
                </a:solidFill>
                <a:highlight>
                  <a:srgbClr val="FFFFFF"/>
                </a:highlight>
              </a:rPr>
              <a:t> is an open-source plugin that allows for fine-grained network policy enforcement, ensuring that traffic within your Kubernetes cluster can only flow in the direction that you specify. As an example, if we take a scenario where Kubernetes namespaces are used opt enforce boundaries between products, or even enforce boundaries between different environments (e.g. development vs production), network policies can be configured to ensure no unauthorized network traffic is allowed beyond its boundary. Think of it as being similar to applying Security Groups in the AWS world.</a:t>
            </a:r>
          </a:p>
        </p:txBody>
      </p:sp>
    </p:spTree>
    <p:extLst>
      <p:ext uri="{BB962C8B-B14F-4D97-AF65-F5344CB8AC3E}">
        <p14:creationId xmlns:p14="http://schemas.microsoft.com/office/powerpoint/2010/main" val="13987462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82538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Orange">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9144000" cy="5143501"/>
          </a:xfrm>
          <a:prstGeom prst="rect">
            <a:avLst/>
          </a:prstGeom>
        </p:spPr>
      </p:pic>
      <p:sp>
        <p:nvSpPr>
          <p:cNvPr id="16"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5" name="Text Placeholder 4"/>
          <p:cNvSpPr>
            <a:spLocks noGrp="1"/>
          </p:cNvSpPr>
          <p:nvPr>
            <p:ph type="body" sz="quarter" idx="10" hasCustomPrompt="1"/>
          </p:nvPr>
        </p:nvSpPr>
        <p:spPr>
          <a:xfrm>
            <a:off x="929390" y="1521500"/>
            <a:ext cx="7306748" cy="704539"/>
          </a:xfrm>
        </p:spPr>
        <p:txBody>
          <a:bodyPr lIns="0" tIns="0" rIns="0" bIns="0"/>
          <a:lstStyle>
            <a:lvl1pPr>
              <a:defRPr sz="6000" b="0" i="0" spc="300">
                <a:solidFill>
                  <a:schemeClr val="bg1"/>
                </a:solidFill>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pic>
        <p:nvPicPr>
          <p:cNvPr id="2" name="Picture 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6 Content Graphics Orange">
    <p:spTree>
      <p:nvGrpSpPr>
        <p:cNvPr id="1" name=""/>
        <p:cNvGrpSpPr/>
        <p:nvPr/>
      </p:nvGrpSpPr>
      <p:grpSpPr>
        <a:xfrm>
          <a:off x="0" y="0"/>
          <a:ext cx="0" cy="0"/>
          <a:chOff x="0" y="0"/>
          <a:chExt cx="0" cy="0"/>
        </a:xfrm>
      </p:grpSpPr>
      <p:sp>
        <p:nvSpPr>
          <p:cNvPr id="26"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6" name="Picture Placeholder 5"/>
          <p:cNvSpPr>
            <a:spLocks noGrp="1"/>
          </p:cNvSpPr>
          <p:nvPr>
            <p:ph type="pic" sz="quarter" idx="14"/>
          </p:nvPr>
        </p:nvSpPr>
        <p:spPr>
          <a:xfrm>
            <a:off x="478133" y="2928327"/>
            <a:ext cx="2417999" cy="1065358"/>
          </a:xfrm>
        </p:spPr>
        <p:txBody>
          <a:bodyPr/>
          <a:lstStyle>
            <a:lvl1pPr>
              <a:defRPr sz="1200"/>
            </a:lvl1pPr>
          </a:lstStyle>
          <a:p>
            <a:endParaRPr lang="en-US" dirty="0"/>
          </a:p>
        </p:txBody>
      </p:sp>
      <p:sp>
        <p:nvSpPr>
          <p:cNvPr id="13" name="Picture Placeholder 5"/>
          <p:cNvSpPr>
            <a:spLocks noGrp="1"/>
          </p:cNvSpPr>
          <p:nvPr>
            <p:ph type="pic" sz="quarter" idx="15"/>
          </p:nvPr>
        </p:nvSpPr>
        <p:spPr>
          <a:xfrm>
            <a:off x="3365658" y="2928327"/>
            <a:ext cx="2417342" cy="1065358"/>
          </a:xfrm>
        </p:spPr>
        <p:txBody>
          <a:bodyPr/>
          <a:lstStyle>
            <a:lvl1pPr>
              <a:defRPr sz="1200"/>
            </a:lvl1pPr>
          </a:lstStyle>
          <a:p>
            <a:endParaRPr lang="en-US"/>
          </a:p>
        </p:txBody>
      </p:sp>
      <p:sp>
        <p:nvSpPr>
          <p:cNvPr id="14" name="Picture Placeholder 5"/>
          <p:cNvSpPr>
            <a:spLocks noGrp="1"/>
          </p:cNvSpPr>
          <p:nvPr>
            <p:ph type="pic" sz="quarter" idx="16"/>
          </p:nvPr>
        </p:nvSpPr>
        <p:spPr>
          <a:xfrm>
            <a:off x="6252526" y="2928327"/>
            <a:ext cx="2417342" cy="1065358"/>
          </a:xfrm>
        </p:spPr>
        <p:txBody>
          <a:bodyPr/>
          <a:lstStyle>
            <a:lvl1pPr>
              <a:defRPr sz="1200"/>
            </a:lvl1pPr>
          </a:lstStyle>
          <a:p>
            <a:endParaRPr lang="en-US" dirty="0"/>
          </a:p>
        </p:txBody>
      </p:sp>
      <p:sp>
        <p:nvSpPr>
          <p:cNvPr id="22" name="Picture Placeholder 5"/>
          <p:cNvSpPr>
            <a:spLocks noGrp="1"/>
          </p:cNvSpPr>
          <p:nvPr>
            <p:ph type="pic" sz="quarter" idx="21"/>
          </p:nvPr>
        </p:nvSpPr>
        <p:spPr>
          <a:xfrm>
            <a:off x="478133" y="1319129"/>
            <a:ext cx="2417999" cy="1063855"/>
          </a:xfrm>
        </p:spPr>
        <p:txBody>
          <a:bodyPr/>
          <a:lstStyle>
            <a:lvl1pPr>
              <a:defRPr sz="1200"/>
            </a:lvl1pPr>
          </a:lstStyle>
          <a:p>
            <a:endParaRPr lang="en-US" dirty="0"/>
          </a:p>
        </p:txBody>
      </p:sp>
      <p:sp>
        <p:nvSpPr>
          <p:cNvPr id="23" name="Picture Placeholder 5"/>
          <p:cNvSpPr>
            <a:spLocks noGrp="1"/>
          </p:cNvSpPr>
          <p:nvPr>
            <p:ph type="pic" sz="quarter" idx="22"/>
          </p:nvPr>
        </p:nvSpPr>
        <p:spPr>
          <a:xfrm>
            <a:off x="3365658" y="1319129"/>
            <a:ext cx="2417342" cy="1063855"/>
          </a:xfrm>
        </p:spPr>
        <p:txBody>
          <a:bodyPr/>
          <a:lstStyle>
            <a:lvl1pPr>
              <a:defRPr sz="1200"/>
            </a:lvl1pPr>
          </a:lstStyle>
          <a:p>
            <a:endParaRPr lang="en-US" dirty="0"/>
          </a:p>
        </p:txBody>
      </p:sp>
      <p:sp>
        <p:nvSpPr>
          <p:cNvPr id="24" name="Picture Placeholder 5"/>
          <p:cNvSpPr>
            <a:spLocks noGrp="1"/>
          </p:cNvSpPr>
          <p:nvPr>
            <p:ph type="pic" sz="quarter" idx="23"/>
          </p:nvPr>
        </p:nvSpPr>
        <p:spPr>
          <a:xfrm>
            <a:off x="6252526" y="1319129"/>
            <a:ext cx="2417342" cy="1063855"/>
          </a:xfrm>
        </p:spPr>
        <p:txBody>
          <a:bodyPr/>
          <a:lstStyle>
            <a:lvl1pPr>
              <a:defRPr sz="1200"/>
            </a:lvl1pPr>
          </a:lstStyle>
          <a:p>
            <a:endParaRPr lang="en-US" dirty="0"/>
          </a:p>
        </p:txBody>
      </p:sp>
      <p:sp>
        <p:nvSpPr>
          <p:cNvPr id="7" name="Content Placeholder 6"/>
          <p:cNvSpPr>
            <a:spLocks noGrp="1"/>
          </p:cNvSpPr>
          <p:nvPr>
            <p:ph sz="quarter" idx="10" hasCustomPrompt="1"/>
          </p:nvPr>
        </p:nvSpPr>
        <p:spPr>
          <a:xfrm>
            <a:off x="374922"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0" name="Content Placeholder 6"/>
          <p:cNvSpPr>
            <a:spLocks noGrp="1"/>
          </p:cNvSpPr>
          <p:nvPr>
            <p:ph sz="quarter" idx="11" hasCustomPrompt="1"/>
          </p:nvPr>
        </p:nvSpPr>
        <p:spPr>
          <a:xfrm>
            <a:off x="3253181"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2" name="Content Placeholder 6"/>
          <p:cNvSpPr>
            <a:spLocks noGrp="1"/>
          </p:cNvSpPr>
          <p:nvPr>
            <p:ph sz="quarter" idx="12" hasCustomPrompt="1"/>
          </p:nvPr>
        </p:nvSpPr>
        <p:spPr>
          <a:xfrm>
            <a:off x="6131439"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9" name="Content Placeholder 6"/>
          <p:cNvSpPr>
            <a:spLocks noGrp="1"/>
          </p:cNvSpPr>
          <p:nvPr>
            <p:ph sz="quarter" idx="18" hasCustomPrompt="1"/>
          </p:nvPr>
        </p:nvSpPr>
        <p:spPr>
          <a:xfrm>
            <a:off x="374922"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20" name="Content Placeholder 6"/>
          <p:cNvSpPr>
            <a:spLocks noGrp="1"/>
          </p:cNvSpPr>
          <p:nvPr>
            <p:ph sz="quarter" idx="19" hasCustomPrompt="1"/>
          </p:nvPr>
        </p:nvSpPr>
        <p:spPr>
          <a:xfrm>
            <a:off x="3253181"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21" name="Content Placeholder 6"/>
          <p:cNvSpPr>
            <a:spLocks noGrp="1"/>
          </p:cNvSpPr>
          <p:nvPr>
            <p:ph sz="quarter" idx="20" hasCustomPrompt="1"/>
          </p:nvPr>
        </p:nvSpPr>
        <p:spPr>
          <a:xfrm>
            <a:off x="6131439"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29"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18" name="Picture 1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Snippet Orange">
    <p:spTree>
      <p:nvGrpSpPr>
        <p:cNvPr id="1" name=""/>
        <p:cNvGrpSpPr/>
        <p:nvPr/>
      </p:nvGrpSpPr>
      <p:grpSpPr>
        <a:xfrm>
          <a:off x="0" y="0"/>
          <a:ext cx="0" cy="0"/>
          <a:chOff x="0" y="0"/>
          <a:chExt cx="0" cy="0"/>
        </a:xfrm>
      </p:grpSpPr>
      <p:sp>
        <p:nvSpPr>
          <p:cNvPr id="10"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hasCustomPrompt="1"/>
          </p:nvPr>
        </p:nvSpPr>
        <p:spPr>
          <a:xfrm>
            <a:off x="356615" y="978196"/>
            <a:ext cx="8449055" cy="3232560"/>
          </a:xfrm>
        </p:spPr>
        <p:txBody>
          <a:bodyPr/>
          <a:lstStyle>
            <a:lvl1pPr>
              <a:defRPr sz="900" b="0" i="0" spc="0" baseline="0">
                <a:solidFill>
                  <a:schemeClr val="accent2"/>
                </a:solidFill>
                <a:latin typeface="Lucida Console" charset="0"/>
                <a:ea typeface="Lucida Console" charset="0"/>
                <a:cs typeface="Lucida Console" charset="0"/>
              </a:defRPr>
            </a:lvl1pPr>
            <a:lvl2pPr>
              <a:defRPr sz="1200" b="0" i="0" spc="0" baseline="0">
                <a:latin typeface="Lucida Console" charset="0"/>
                <a:ea typeface="Lucida Console" charset="0"/>
                <a:cs typeface="Lucida Console" charset="0"/>
              </a:defRPr>
            </a:lvl2pPr>
            <a:lvl3pPr>
              <a:defRPr sz="1200" b="0" i="0" spc="0" baseline="0">
                <a:latin typeface="Lucida Console" charset="0"/>
                <a:ea typeface="Lucida Console" charset="0"/>
                <a:cs typeface="Lucida Console" charset="0"/>
              </a:defRPr>
            </a:lvl3pPr>
            <a:lvl4pPr>
              <a:defRPr sz="1200" b="0" i="0" spc="0" baseline="0">
                <a:latin typeface="Lucida Console" charset="0"/>
                <a:ea typeface="Lucida Console" charset="0"/>
                <a:cs typeface="Lucida Console" charset="0"/>
              </a:defRPr>
            </a:lvl4pPr>
            <a:lvl5pPr>
              <a:defRPr sz="1200" b="0" i="0" spc="0" baseline="0">
                <a:latin typeface="Lucida Console" charset="0"/>
                <a:ea typeface="Lucida Console" charset="0"/>
                <a:cs typeface="Lucida Console" charset="0"/>
              </a:defRPr>
            </a:lvl5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
        <p:nvSpPr>
          <p:cNvPr id="11"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o Placeholders Orange">
    <p:spTree>
      <p:nvGrpSpPr>
        <p:cNvPr id="1" name=""/>
        <p:cNvGrpSpPr/>
        <p:nvPr/>
      </p:nvGrpSpPr>
      <p:grpSpPr>
        <a:xfrm>
          <a:off x="0" y="0"/>
          <a:ext cx="0" cy="0"/>
          <a:chOff x="0" y="0"/>
          <a:chExt cx="0" cy="0"/>
        </a:xfrm>
      </p:grpSpPr>
      <p:sp>
        <p:nvSpPr>
          <p:cNvPr id="7"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pic>
        <p:nvPicPr>
          <p:cNvPr id="5" name="Picture 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Orang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5143501"/>
          </a:xfrm>
          <a:prstGeom prst="rect">
            <a:avLst/>
          </a:prstGeom>
        </p:spPr>
      </p:pic>
      <p:sp>
        <p:nvSpPr>
          <p:cNvPr id="7"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Invent Title Slide Orange">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9144000" cy="5143501"/>
          </a:xfrm>
          <a:prstGeom prst="rect">
            <a:avLst/>
          </a:prstGeom>
        </p:spPr>
      </p:pic>
      <p:sp>
        <p:nvSpPr>
          <p:cNvPr id="17"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pic>
        <p:nvPicPr>
          <p:cNvPr id="9" name="Picture 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29390" y="1633258"/>
            <a:ext cx="3188181" cy="657205"/>
          </a:xfrm>
          <a:prstGeom prst="rect">
            <a:avLst/>
          </a:prstGeom>
        </p:spPr>
      </p:pic>
      <p:pic>
        <p:nvPicPr>
          <p:cNvPr id="14" name="Picture 13"/>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Orange">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9144000" cy="5143501"/>
          </a:xfrm>
          <a:prstGeom prst="rect">
            <a:avLst/>
          </a:prstGeom>
        </p:spPr>
      </p:pic>
      <p:sp>
        <p:nvSpPr>
          <p:cNvPr id="13"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5" name="Text Placeholder 4"/>
          <p:cNvSpPr>
            <a:spLocks noGrp="1"/>
          </p:cNvSpPr>
          <p:nvPr>
            <p:ph type="body" sz="quarter" idx="10" hasCustomPrompt="1"/>
          </p:nvPr>
        </p:nvSpPr>
        <p:spPr>
          <a:xfrm>
            <a:off x="929390" y="1988861"/>
            <a:ext cx="7306748" cy="429220"/>
          </a:xfrm>
        </p:spPr>
        <p:txBody>
          <a:bodyPr lIns="0" tIns="0" rIns="0" bIns="0"/>
          <a:lstStyle>
            <a:lvl1pPr>
              <a:defRPr sz="2800" b="0" i="0" spc="300">
                <a:solidFill>
                  <a:schemeClr val="bg1"/>
                </a:solidFill>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7" name="Text Placeholder 4"/>
          <p:cNvSpPr>
            <a:spLocks noGrp="1"/>
          </p:cNvSpPr>
          <p:nvPr>
            <p:ph type="body" sz="quarter" idx="12" hasCustomPrompt="1"/>
          </p:nvPr>
        </p:nvSpPr>
        <p:spPr>
          <a:xfrm>
            <a:off x="929391" y="2555240"/>
            <a:ext cx="7306747" cy="1188720"/>
          </a:xfrm>
        </p:spPr>
        <p:txBody>
          <a:bodyPr lIns="0" tIns="0" rIns="0" bIns="0"/>
          <a:lstStyle>
            <a:lvl1pPr>
              <a:lnSpc>
                <a:spcPct val="150000"/>
              </a:lnSpc>
              <a:defRPr sz="900" b="0" i="0" spc="5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8" name="Text Placeholder 4"/>
          <p:cNvSpPr>
            <a:spLocks noGrp="1"/>
          </p:cNvSpPr>
          <p:nvPr>
            <p:ph type="body" sz="quarter" idx="13" hasCustomPrompt="1"/>
          </p:nvPr>
        </p:nvSpPr>
        <p:spPr>
          <a:xfrm>
            <a:off x="929390" y="143987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Orange">
    <p:spTree>
      <p:nvGrpSpPr>
        <p:cNvPr id="1" name=""/>
        <p:cNvGrpSpPr/>
        <p:nvPr/>
      </p:nvGrpSpPr>
      <p:grpSpPr>
        <a:xfrm>
          <a:off x="0" y="0"/>
          <a:ext cx="0" cy="0"/>
          <a:chOff x="0" y="0"/>
          <a:chExt cx="0" cy="0"/>
        </a:xfrm>
      </p:grpSpPr>
      <p:sp>
        <p:nvSpPr>
          <p:cNvPr id="9" name="Title 1"/>
          <p:cNvSpPr>
            <a:spLocks noGrp="1"/>
          </p:cNvSpPr>
          <p:nvPr>
            <p:ph type="title"/>
          </p:nvPr>
        </p:nvSpPr>
        <p:spPr>
          <a:xfrm>
            <a:off x="352323" y="347868"/>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endParaRPr lang="en-US" dirty="0"/>
          </a:p>
        </p:txBody>
      </p:sp>
      <p:sp>
        <p:nvSpPr>
          <p:cNvPr id="8"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Orange">
    <p:spTree>
      <p:nvGrpSpPr>
        <p:cNvPr id="1" name=""/>
        <p:cNvGrpSpPr/>
        <p:nvPr/>
      </p:nvGrpSpPr>
      <p:grpSpPr>
        <a:xfrm>
          <a:off x="0" y="0"/>
          <a:ext cx="0" cy="0"/>
          <a:chOff x="0" y="0"/>
          <a:chExt cx="0" cy="0"/>
        </a:xfrm>
      </p:grpSpPr>
      <p:sp>
        <p:nvSpPr>
          <p:cNvPr id="10"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2"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sp>
        <p:nvSpPr>
          <p:cNvPr id="7" name="Content Placeholder 6"/>
          <p:cNvSpPr>
            <a:spLocks noGrp="1"/>
          </p:cNvSpPr>
          <p:nvPr>
            <p:ph sz="quarter" idx="10"/>
          </p:nvPr>
        </p:nvSpPr>
        <p:spPr>
          <a:xfrm>
            <a:off x="356615" y="978195"/>
            <a:ext cx="8449055" cy="3232297"/>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2 Content Orange">
    <p:spTree>
      <p:nvGrpSpPr>
        <p:cNvPr id="1" name=""/>
        <p:cNvGrpSpPr/>
        <p:nvPr/>
      </p:nvGrpSpPr>
      <p:grpSpPr>
        <a:xfrm>
          <a:off x="0" y="0"/>
          <a:ext cx="0" cy="0"/>
          <a:chOff x="0" y="0"/>
          <a:chExt cx="0" cy="0"/>
        </a:xfrm>
      </p:grpSpPr>
      <p:sp>
        <p:nvSpPr>
          <p:cNvPr id="13"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p:nvPr>
        </p:nvSpPr>
        <p:spPr>
          <a:xfrm>
            <a:off x="356615" y="978407"/>
            <a:ext cx="4171299" cy="3227832"/>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p:cNvSpPr>
            <a:spLocks noGrp="1"/>
          </p:cNvSpPr>
          <p:nvPr>
            <p:ph sz="quarter" idx="11"/>
          </p:nvPr>
        </p:nvSpPr>
        <p:spPr>
          <a:xfrm>
            <a:off x="4592177" y="978407"/>
            <a:ext cx="4213493" cy="3232085"/>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Orange">
    <p:spTree>
      <p:nvGrpSpPr>
        <p:cNvPr id="1" name=""/>
        <p:cNvGrpSpPr/>
        <p:nvPr/>
      </p:nvGrpSpPr>
      <p:grpSpPr>
        <a:xfrm>
          <a:off x="0" y="0"/>
          <a:ext cx="0" cy="0"/>
          <a:chOff x="0" y="0"/>
          <a:chExt cx="0" cy="0"/>
        </a:xfrm>
      </p:grpSpPr>
      <p:sp>
        <p:nvSpPr>
          <p:cNvPr id="15"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p:nvPr>
        </p:nvSpPr>
        <p:spPr>
          <a:xfrm>
            <a:off x="356613" y="1351892"/>
            <a:ext cx="4171300" cy="285860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p:cNvSpPr>
            <a:spLocks noGrp="1"/>
          </p:cNvSpPr>
          <p:nvPr>
            <p:ph sz="quarter" idx="11"/>
          </p:nvPr>
        </p:nvSpPr>
        <p:spPr>
          <a:xfrm>
            <a:off x="4592178" y="1351892"/>
            <a:ext cx="4213492" cy="285860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12" hasCustomPrompt="1"/>
          </p:nvPr>
        </p:nvSpPr>
        <p:spPr>
          <a:xfrm>
            <a:off x="4592177" y="978195"/>
            <a:ext cx="4213493" cy="373697"/>
          </a:xfrm>
        </p:spPr>
        <p:txBody>
          <a:bodyPr/>
          <a:lstStyle>
            <a:lvl1pPr>
              <a:defRPr sz="1800" b="0" i="0" spc="300">
                <a:latin typeface="Amazon Ember" charset="0"/>
                <a:ea typeface="Amazon Ember" charset="0"/>
                <a:cs typeface="Amazon Ember" charset="0"/>
              </a:defRPr>
            </a:lvl1pPr>
          </a:lstStyle>
          <a:p>
            <a:pPr lvl="0"/>
            <a:r>
              <a:rPr lang="en-US" dirty="0"/>
              <a:t>CLICK TO EDIT MASTER TEXT STYLES</a:t>
            </a:r>
          </a:p>
        </p:txBody>
      </p:sp>
      <p:sp>
        <p:nvSpPr>
          <p:cNvPr id="11" name="Content Placeholder 5"/>
          <p:cNvSpPr>
            <a:spLocks noGrp="1"/>
          </p:cNvSpPr>
          <p:nvPr>
            <p:ph sz="quarter" idx="13" hasCustomPrompt="1"/>
          </p:nvPr>
        </p:nvSpPr>
        <p:spPr>
          <a:xfrm>
            <a:off x="356614" y="978195"/>
            <a:ext cx="4171299" cy="373697"/>
          </a:xfrm>
        </p:spPr>
        <p:txBody>
          <a:bodyPr/>
          <a:lstStyle>
            <a:lvl1pPr>
              <a:defRPr sz="1800" b="0" i="0" spc="300">
                <a:latin typeface="Amazon Ember" charset="0"/>
                <a:ea typeface="Amazon Ember" charset="0"/>
                <a:cs typeface="Amazon Ember" charset="0"/>
              </a:defRPr>
            </a:lvl1pPr>
          </a:lstStyle>
          <a:p>
            <a:pPr lvl="0"/>
            <a:r>
              <a:rPr lang="en-US" dirty="0"/>
              <a:t>CLICK TO EDIT MASTER TEXT STYLES</a:t>
            </a:r>
          </a:p>
        </p:txBody>
      </p:sp>
      <p:sp>
        <p:nvSpPr>
          <p:cNvPr id="13"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12" name="Picture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3 Content Orange">
    <p:spTree>
      <p:nvGrpSpPr>
        <p:cNvPr id="1" name=""/>
        <p:cNvGrpSpPr/>
        <p:nvPr/>
      </p:nvGrpSpPr>
      <p:grpSpPr>
        <a:xfrm>
          <a:off x="0" y="0"/>
          <a:ext cx="0" cy="0"/>
          <a:chOff x="0" y="0"/>
          <a:chExt cx="0" cy="0"/>
        </a:xfrm>
      </p:grpSpPr>
      <p:sp>
        <p:nvSpPr>
          <p:cNvPr id="11"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p:nvPr>
        </p:nvSpPr>
        <p:spPr>
          <a:xfrm>
            <a:off x="356615"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p:cNvSpPr>
            <a:spLocks noGrp="1"/>
          </p:cNvSpPr>
          <p:nvPr>
            <p:ph sz="quarter" idx="11"/>
          </p:nvPr>
        </p:nvSpPr>
        <p:spPr>
          <a:xfrm>
            <a:off x="3195827"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6"/>
          <p:cNvSpPr>
            <a:spLocks noGrp="1"/>
          </p:cNvSpPr>
          <p:nvPr>
            <p:ph sz="quarter" idx="12"/>
          </p:nvPr>
        </p:nvSpPr>
        <p:spPr>
          <a:xfrm>
            <a:off x="6035039"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13" name="Picture 1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4 Content Graphics Orange">
    <p:spTree>
      <p:nvGrpSpPr>
        <p:cNvPr id="1" name=""/>
        <p:cNvGrpSpPr/>
        <p:nvPr/>
      </p:nvGrpSpPr>
      <p:grpSpPr>
        <a:xfrm>
          <a:off x="0" y="0"/>
          <a:ext cx="0" cy="0"/>
          <a:chOff x="0" y="0"/>
          <a:chExt cx="0" cy="0"/>
        </a:xfrm>
      </p:grpSpPr>
      <p:sp>
        <p:nvSpPr>
          <p:cNvPr id="18"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hasCustomPrompt="1"/>
          </p:nvPr>
        </p:nvSpPr>
        <p:spPr>
          <a:xfrm>
            <a:off x="367903" y="3611348"/>
            <a:ext cx="1946319"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0" name="Content Placeholder 6"/>
          <p:cNvSpPr>
            <a:spLocks noGrp="1"/>
          </p:cNvSpPr>
          <p:nvPr>
            <p:ph sz="quarter" idx="11" hasCustomPrompt="1"/>
          </p:nvPr>
        </p:nvSpPr>
        <p:spPr>
          <a:xfrm>
            <a:off x="2512605"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2" name="Content Placeholder 6"/>
          <p:cNvSpPr>
            <a:spLocks noGrp="1"/>
          </p:cNvSpPr>
          <p:nvPr>
            <p:ph sz="quarter" idx="12" hasCustomPrompt="1"/>
          </p:nvPr>
        </p:nvSpPr>
        <p:spPr>
          <a:xfrm>
            <a:off x="4658660"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9" name="Content Placeholder 6"/>
          <p:cNvSpPr>
            <a:spLocks noGrp="1"/>
          </p:cNvSpPr>
          <p:nvPr>
            <p:ph sz="quarter" idx="13" hasCustomPrompt="1"/>
          </p:nvPr>
        </p:nvSpPr>
        <p:spPr>
          <a:xfrm>
            <a:off x="6804716"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6" name="Picture Placeholder 5"/>
          <p:cNvSpPr>
            <a:spLocks noGrp="1"/>
          </p:cNvSpPr>
          <p:nvPr>
            <p:ph type="pic" sz="quarter" idx="14"/>
          </p:nvPr>
        </p:nvSpPr>
        <p:spPr>
          <a:xfrm>
            <a:off x="463149" y="1648208"/>
            <a:ext cx="1746504" cy="1746504"/>
          </a:xfrm>
        </p:spPr>
        <p:txBody>
          <a:bodyPr/>
          <a:lstStyle>
            <a:lvl1pPr>
              <a:defRPr sz="1800"/>
            </a:lvl1pPr>
          </a:lstStyle>
          <a:p>
            <a:endParaRPr lang="en-US" dirty="0"/>
          </a:p>
        </p:txBody>
      </p:sp>
      <p:sp>
        <p:nvSpPr>
          <p:cNvPr id="13" name="Picture Placeholder 5"/>
          <p:cNvSpPr>
            <a:spLocks noGrp="1" noChangeAspect="1"/>
          </p:cNvSpPr>
          <p:nvPr>
            <p:ph type="pic" sz="quarter" idx="15"/>
          </p:nvPr>
        </p:nvSpPr>
        <p:spPr>
          <a:xfrm>
            <a:off x="2614635" y="1648208"/>
            <a:ext cx="1746504" cy="1746504"/>
          </a:xfrm>
        </p:spPr>
        <p:txBody>
          <a:bodyPr/>
          <a:lstStyle>
            <a:lvl1pPr>
              <a:defRPr sz="1800"/>
            </a:lvl1pPr>
          </a:lstStyle>
          <a:p>
            <a:endParaRPr lang="en-US" dirty="0"/>
          </a:p>
        </p:txBody>
      </p:sp>
      <p:sp>
        <p:nvSpPr>
          <p:cNvPr id="14" name="Picture Placeholder 5"/>
          <p:cNvSpPr>
            <a:spLocks noGrp="1" noChangeAspect="1"/>
          </p:cNvSpPr>
          <p:nvPr>
            <p:ph type="pic" sz="quarter" idx="16"/>
          </p:nvPr>
        </p:nvSpPr>
        <p:spPr>
          <a:xfrm>
            <a:off x="4766121" y="1648208"/>
            <a:ext cx="1746504" cy="1746504"/>
          </a:xfrm>
        </p:spPr>
        <p:txBody>
          <a:bodyPr/>
          <a:lstStyle>
            <a:lvl1pPr>
              <a:defRPr sz="1800"/>
            </a:lvl1pPr>
          </a:lstStyle>
          <a:p>
            <a:endParaRPr lang="en-US"/>
          </a:p>
        </p:txBody>
      </p:sp>
      <p:sp>
        <p:nvSpPr>
          <p:cNvPr id="15" name="Picture Placeholder 5"/>
          <p:cNvSpPr>
            <a:spLocks noGrp="1" noChangeAspect="1"/>
          </p:cNvSpPr>
          <p:nvPr>
            <p:ph type="pic" sz="quarter" idx="17"/>
          </p:nvPr>
        </p:nvSpPr>
        <p:spPr>
          <a:xfrm>
            <a:off x="6917606" y="1648208"/>
            <a:ext cx="1746504" cy="1746504"/>
          </a:xfrm>
        </p:spPr>
        <p:txBody>
          <a:bodyPr/>
          <a:lstStyle>
            <a:lvl1pPr>
              <a:defRPr sz="1800"/>
            </a:lvl1pPr>
          </a:lstStyle>
          <a:p>
            <a:endParaRPr lang="en-US"/>
          </a:p>
        </p:txBody>
      </p:sp>
      <p:sp>
        <p:nvSpPr>
          <p:cNvPr id="17"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19" name="Picture 1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ransition>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0592" y="152082"/>
            <a:ext cx="8205304" cy="85725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340592" y="1009332"/>
            <a:ext cx="8205304" cy="3553926"/>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71847640"/>
      </p:ext>
    </p:extLst>
  </p:cSld>
  <p:clrMap bg1="lt1" tx1="dk1" bg2="lt2" tx2="dk2" accent1="accent1" accent2="accent2" accent3="accent3" accent4="accent4" accent5="accent5" accent6="accent6" hlink="hlink" folHlink="folHlink"/>
  <p:sldLayoutIdLst>
    <p:sldLayoutId id="2147483853" r:id="rId1"/>
    <p:sldLayoutId id="2147483858" r:id="rId2"/>
    <p:sldLayoutId id="2147483893" r:id="rId3"/>
    <p:sldLayoutId id="2147483971" r:id="rId4"/>
    <p:sldLayoutId id="2147483972" r:id="rId5"/>
    <p:sldLayoutId id="2147483973" r:id="rId6"/>
    <p:sldLayoutId id="2147483974" r:id="rId7"/>
    <p:sldLayoutId id="2147483975" r:id="rId8"/>
    <p:sldLayoutId id="2147483976" r:id="rId9"/>
    <p:sldLayoutId id="2147483977" r:id="rId10"/>
    <p:sldLayoutId id="2147483978" r:id="rId11"/>
    <p:sldLayoutId id="2147483979" r:id="rId12"/>
    <p:sldLayoutId id="2147483903" r:id="rId13"/>
    <p:sldLayoutId id="2147483980" r:id="rId14"/>
  </p:sldLayoutIdLst>
  <p:transition>
    <p:fade/>
  </p:transition>
  <p:txStyles>
    <p:titleStyle>
      <a:lvl1pPr algn="l" defTabSz="457200" rtl="0" eaLnBrk="1" latinLnBrk="0" hangingPunct="1">
        <a:spcBef>
          <a:spcPct val="0"/>
        </a:spcBef>
        <a:buNone/>
        <a:defRPr sz="2800" b="1" i="0" kern="1200">
          <a:solidFill>
            <a:schemeClr val="tx1">
              <a:lumMod val="95000"/>
            </a:schemeClr>
          </a:solidFill>
          <a:latin typeface="Amazon Ember" charset="0"/>
          <a:ea typeface="Amazon Ember" charset="0"/>
          <a:cs typeface="Amazon Ember" charset="0"/>
        </a:defRPr>
      </a:lvl1pPr>
    </p:titleStyle>
    <p:bodyStyle>
      <a:lvl1pPr marL="0" indent="0" algn="l" defTabSz="457200" rtl="0" eaLnBrk="1" latinLnBrk="0" hangingPunct="1">
        <a:spcBef>
          <a:spcPct val="20000"/>
        </a:spcBef>
        <a:buFontTx/>
        <a:buNone/>
        <a:defRPr sz="2400" b="0" i="0" kern="120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2000" b="0" i="0" kern="120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800" b="0" i="0" kern="120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796" userDrawn="1">
          <p15:clr>
            <a:srgbClr val="F26B43"/>
          </p15:clr>
        </p15:guide>
        <p15:guide id="2" pos="225" userDrawn="1">
          <p15:clr>
            <a:srgbClr val="F26B43"/>
          </p15:clr>
        </p15:guide>
        <p15:guide id="3" orient="horz" pos="617" userDrawn="1">
          <p15:clr>
            <a:srgbClr val="F26B43"/>
          </p15:clr>
        </p15:guide>
        <p15:guide id="4" orient="horz" pos="515" userDrawn="1">
          <p15:clr>
            <a:srgbClr val="F26B43"/>
          </p15:clr>
        </p15:guide>
        <p15:guide id="5" orient="horz" pos="219" userDrawn="1">
          <p15:clr>
            <a:srgbClr val="F26B43"/>
          </p15:clr>
        </p15:guide>
        <p15:guide id="6" pos="5547"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tiff"/><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8.tif"/><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lvl="0"/>
            <a:r>
              <a:rPr lang="en-US" sz="2400" dirty="0">
                <a:gradFill>
                  <a:gsLst>
                    <a:gs pos="50000">
                      <a:schemeClr val="bg1"/>
                    </a:gs>
                    <a:gs pos="65000">
                      <a:schemeClr val="bg1"/>
                    </a:gs>
                  </a:gsLst>
                  <a:lin ang="5400000" scaled="1"/>
                </a:gradFill>
              </a:rPr>
              <a:t>CON213: Hands-on Kubernetes on AWS</a:t>
            </a:r>
          </a:p>
        </p:txBody>
      </p:sp>
      <p:sp>
        <p:nvSpPr>
          <p:cNvPr id="3" name="Text Placeholder 2"/>
          <p:cNvSpPr>
            <a:spLocks noGrp="1"/>
          </p:cNvSpPr>
          <p:nvPr>
            <p:ph type="body" sz="quarter" idx="12"/>
          </p:nvPr>
        </p:nvSpPr>
        <p:spPr/>
        <p:txBody>
          <a:bodyPr/>
          <a:lstStyle/>
          <a:p>
            <a:r>
              <a:rPr lang="en-US" dirty="0" err="1" smtClean="0">
                <a:gradFill>
                  <a:gsLst>
                    <a:gs pos="50000">
                      <a:schemeClr val="bg1"/>
                    </a:gs>
                    <a:gs pos="65000">
                      <a:schemeClr val="bg1"/>
                    </a:gs>
                  </a:gsLst>
                  <a:lin ang="5400000" scaled="1"/>
                </a:gradFill>
              </a:rPr>
              <a:t>github.com</a:t>
            </a:r>
            <a:r>
              <a:rPr lang="en-US" dirty="0" smtClean="0">
                <a:gradFill>
                  <a:gsLst>
                    <a:gs pos="50000">
                      <a:schemeClr val="bg1"/>
                    </a:gs>
                    <a:gs pos="65000">
                      <a:schemeClr val="bg1"/>
                    </a:gs>
                  </a:gsLst>
                  <a:lin ang="5400000" scaled="1"/>
                </a:gradFill>
              </a:rPr>
              <a:t>/</a:t>
            </a:r>
            <a:r>
              <a:rPr lang="en-US" dirty="0" err="1" smtClean="0">
                <a:gradFill>
                  <a:gsLst>
                    <a:gs pos="50000">
                      <a:schemeClr val="bg1"/>
                    </a:gs>
                    <a:gs pos="65000">
                      <a:schemeClr val="bg1"/>
                    </a:gs>
                  </a:gsLst>
                  <a:lin ang="5400000" scaled="1"/>
                </a:gradFill>
              </a:rPr>
              <a:t>aws</a:t>
            </a:r>
            <a:r>
              <a:rPr lang="en-US" dirty="0" smtClean="0">
                <a:gradFill>
                  <a:gsLst>
                    <a:gs pos="50000">
                      <a:schemeClr val="bg1"/>
                    </a:gs>
                    <a:gs pos="65000">
                      <a:schemeClr val="bg1"/>
                    </a:gs>
                  </a:gsLst>
                  <a:lin ang="5400000" scaled="1"/>
                </a:gradFill>
              </a:rPr>
              <a:t>-samples/</a:t>
            </a:r>
            <a:r>
              <a:rPr lang="en-US" dirty="0" err="1" smtClean="0">
                <a:gradFill>
                  <a:gsLst>
                    <a:gs pos="50000">
                      <a:schemeClr val="bg1"/>
                    </a:gs>
                    <a:gs pos="65000">
                      <a:schemeClr val="bg1"/>
                    </a:gs>
                  </a:gsLst>
                  <a:lin ang="5400000" scaled="1"/>
                </a:gradFill>
              </a:rPr>
              <a:t>aws</a:t>
            </a:r>
            <a:r>
              <a:rPr lang="en-US" dirty="0" smtClean="0">
                <a:gradFill>
                  <a:gsLst>
                    <a:gs pos="50000">
                      <a:schemeClr val="bg1"/>
                    </a:gs>
                    <a:gs pos="65000">
                      <a:schemeClr val="bg1"/>
                    </a:gs>
                  </a:gsLst>
                  <a:lin ang="5400000" scaled="1"/>
                </a:gradFill>
              </a:rPr>
              <a:t>-workshop-for-</a:t>
            </a:r>
            <a:r>
              <a:rPr lang="en-US" smtClean="0">
                <a:gradFill>
                  <a:gsLst>
                    <a:gs pos="50000">
                      <a:schemeClr val="bg1"/>
                    </a:gs>
                    <a:gs pos="65000">
                      <a:schemeClr val="bg1"/>
                    </a:gs>
                  </a:gsLst>
                  <a:lin ang="5400000" scaled="1"/>
                </a:gradFill>
              </a:rPr>
              <a:t>kubernetes</a:t>
            </a:r>
            <a:endParaRPr lang="en-US" dirty="0"/>
          </a:p>
        </p:txBody>
      </p:sp>
    </p:spTree>
    <p:extLst>
      <p:ext uri="{BB962C8B-B14F-4D97-AF65-F5344CB8AC3E}">
        <p14:creationId xmlns:p14="http://schemas.microsoft.com/office/powerpoint/2010/main" val="1825861051"/>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p:cNvSpPr>
            <a:spLocks noGrp="1"/>
          </p:cNvSpPr>
          <p:nvPr>
            <p:ph type="body" sz="quarter" idx="11"/>
          </p:nvPr>
        </p:nvSpPr>
        <p:spPr/>
        <p:txBody>
          <a:bodyPr/>
          <a:lstStyle/>
          <a:p>
            <a:r>
              <a:rPr lang="en-US"/>
              <a:t>THANK YOU!</a:t>
            </a:r>
            <a:endParaRPr lang="en-US" dirty="0"/>
          </a:p>
        </p:txBody>
      </p:sp>
    </p:spTree>
    <p:extLst>
      <p:ext uri="{BB962C8B-B14F-4D97-AF65-F5344CB8AC3E}">
        <p14:creationId xmlns:p14="http://schemas.microsoft.com/office/powerpoint/2010/main" val="628441463"/>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grpSp>
        <p:nvGrpSpPr>
          <p:cNvPr id="4" name="Group 3">
            <a:extLst>
              <a:ext uri="{FF2B5EF4-FFF2-40B4-BE49-F238E27FC236}">
                <a16:creationId xmlns="" xmlns:a16="http://schemas.microsoft.com/office/drawing/2014/main" id="{777C4A42-BEE5-4EC5-9DAC-4A8FE598ACDB}"/>
              </a:ext>
            </a:extLst>
          </p:cNvPr>
          <p:cNvGrpSpPr/>
          <p:nvPr/>
        </p:nvGrpSpPr>
        <p:grpSpPr>
          <a:xfrm>
            <a:off x="1077136" y="1304845"/>
            <a:ext cx="6989729" cy="2183132"/>
            <a:chOff x="649119" y="1298810"/>
            <a:chExt cx="6989729" cy="2183132"/>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119" y="1298810"/>
              <a:ext cx="2250650" cy="2183132"/>
            </a:xfrm>
            <a:prstGeom prst="rect">
              <a:avLst/>
            </a:prstGeom>
          </p:spPr>
        </p:pic>
        <p:pic>
          <p:nvPicPr>
            <p:cNvPr id="7" name="Picture 6"/>
            <p:cNvPicPr>
              <a:picLocks noChangeAspect="1"/>
            </p:cNvPicPr>
            <p:nvPr/>
          </p:nvPicPr>
          <p:blipFill rotWithShape="1">
            <a:blip r:embed="rId4"/>
            <a:srcRect l="22266" t="18303" r="23008" b="18527"/>
            <a:stretch/>
          </p:blipFill>
          <p:spPr>
            <a:xfrm>
              <a:off x="4614977" y="1474150"/>
              <a:ext cx="3023871" cy="1832453"/>
            </a:xfrm>
            <a:prstGeom prst="rect">
              <a:avLst/>
            </a:prstGeom>
          </p:spPr>
        </p:pic>
      </p:grpSp>
    </p:spTree>
    <p:extLst>
      <p:ext uri="{BB962C8B-B14F-4D97-AF65-F5344CB8AC3E}">
        <p14:creationId xmlns:p14="http://schemas.microsoft.com/office/powerpoint/2010/main" val="833849674"/>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F39F3BE1-C77A-4C4C-A96D-757803540691}"/>
              </a:ext>
            </a:extLst>
          </p:cNvPr>
          <p:cNvSpPr>
            <a:spLocks noGrp="1"/>
          </p:cNvSpPr>
          <p:nvPr>
            <p:ph type="title"/>
          </p:nvPr>
        </p:nvSpPr>
        <p:spPr/>
        <p:txBody>
          <a:bodyPr/>
          <a:lstStyle/>
          <a:p>
            <a:r>
              <a:rPr lang="en-US" dirty="0"/>
              <a:t>What is Kubernetes?</a:t>
            </a:r>
          </a:p>
        </p:txBody>
      </p:sp>
      <p:sp>
        <p:nvSpPr>
          <p:cNvPr id="5" name="Shape 159">
            <a:extLst>
              <a:ext uri="{FF2B5EF4-FFF2-40B4-BE49-F238E27FC236}">
                <a16:creationId xmlns="" xmlns:a16="http://schemas.microsoft.com/office/drawing/2014/main" id="{04E7F903-24AE-49EC-B17B-A12FFC8D0390}"/>
              </a:ext>
            </a:extLst>
          </p:cNvPr>
          <p:cNvSpPr txBox="1">
            <a:spLocks/>
          </p:cNvSpPr>
          <p:nvPr/>
        </p:nvSpPr>
        <p:spPr>
          <a:xfrm>
            <a:off x="356615" y="1360413"/>
            <a:ext cx="8449055" cy="307777"/>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2400"/>
              </a:spcBef>
              <a:buSzPct val="100000"/>
            </a:pPr>
            <a:r>
              <a:rPr lang="en-US" sz="1400" dirty="0">
                <a:gradFill>
                  <a:gsLst>
                    <a:gs pos="70787">
                      <a:schemeClr val="tx1"/>
                    </a:gs>
                    <a:gs pos="45506">
                      <a:schemeClr val="tx1"/>
                    </a:gs>
                  </a:gsLst>
                  <a:lin ang="5400000" scaled="1"/>
                </a:gradFill>
              </a:rPr>
              <a:t>Ancient Greek word for “helmsman”</a:t>
            </a:r>
          </a:p>
        </p:txBody>
      </p:sp>
      <p:cxnSp>
        <p:nvCxnSpPr>
          <p:cNvPr id="6" name="Straight Connector 5">
            <a:extLst>
              <a:ext uri="{FF2B5EF4-FFF2-40B4-BE49-F238E27FC236}">
                <a16:creationId xmlns="" xmlns:a16="http://schemas.microsoft.com/office/drawing/2014/main" id="{32982840-8E17-42A8-A870-3DDF1C3D5E60}"/>
              </a:ext>
            </a:extLst>
          </p:cNvPr>
          <p:cNvCxnSpPr>
            <a:cxnSpLocks/>
          </p:cNvCxnSpPr>
          <p:nvPr/>
        </p:nvCxnSpPr>
        <p:spPr>
          <a:xfrm>
            <a:off x="457199" y="1870734"/>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 xmlns:a16="http://schemas.microsoft.com/office/drawing/2014/main" id="{A1579985-3B5C-4F1D-85BA-349164A38CFE}"/>
              </a:ext>
            </a:extLst>
          </p:cNvPr>
          <p:cNvCxnSpPr>
            <a:cxnSpLocks/>
          </p:cNvCxnSpPr>
          <p:nvPr/>
        </p:nvCxnSpPr>
        <p:spPr>
          <a:xfrm>
            <a:off x="457199" y="2819561"/>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8" name="Shape 159">
            <a:extLst>
              <a:ext uri="{FF2B5EF4-FFF2-40B4-BE49-F238E27FC236}">
                <a16:creationId xmlns="" xmlns:a16="http://schemas.microsoft.com/office/drawing/2014/main" id="{7BF17AA9-9F9C-4B2E-B8C0-E5C1902E69E8}"/>
              </a:ext>
            </a:extLst>
          </p:cNvPr>
          <p:cNvSpPr txBox="1">
            <a:spLocks/>
          </p:cNvSpPr>
          <p:nvPr/>
        </p:nvSpPr>
        <p:spPr>
          <a:xfrm>
            <a:off x="356615" y="3022105"/>
            <a:ext cx="8449055" cy="307777"/>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2400"/>
              </a:spcBef>
              <a:buSzPct val="100000"/>
            </a:pPr>
            <a:r>
              <a:rPr lang="en-US" sz="1400" dirty="0">
                <a:gradFill>
                  <a:gsLst>
                    <a:gs pos="70787">
                      <a:schemeClr val="tx1"/>
                    </a:gs>
                    <a:gs pos="45506">
                      <a:schemeClr val="tx1"/>
                    </a:gs>
                  </a:gsLst>
                  <a:lin ang="5400000" scaled="1"/>
                </a:gradFill>
              </a:rPr>
              <a:t>A Cloud Native Computing Foundation (CNCF) project</a:t>
            </a:r>
          </a:p>
        </p:txBody>
      </p:sp>
      <p:sp>
        <p:nvSpPr>
          <p:cNvPr id="9" name="Shape 159">
            <a:extLst>
              <a:ext uri="{FF2B5EF4-FFF2-40B4-BE49-F238E27FC236}">
                <a16:creationId xmlns="" xmlns:a16="http://schemas.microsoft.com/office/drawing/2014/main" id="{74DA46EC-0843-4AF4-B492-2FDA1BE03D1D}"/>
              </a:ext>
            </a:extLst>
          </p:cNvPr>
          <p:cNvSpPr txBox="1">
            <a:spLocks/>
          </p:cNvSpPr>
          <p:nvPr/>
        </p:nvSpPr>
        <p:spPr>
          <a:xfrm>
            <a:off x="356615" y="2073278"/>
            <a:ext cx="8449055" cy="543739"/>
          </a:xfrm>
          <a:prstGeom prst="rect">
            <a:avLst/>
          </a:prstGeom>
        </p:spPr>
        <p:txBody>
          <a:bodyPr vert="horz" lIns="91440" tIns="45720" rIns="91440" bIns="45720" rtlCol="0">
            <a:spAutoFit/>
          </a:bodyPr>
          <a:lstStyle>
            <a:defPPr>
              <a:defRPr lang="en-US"/>
            </a:defPPr>
            <a:lvl1pPr marL="0" indent="0" defTabSz="457200" eaLnBrk="1" latinLnBrk="0" hangingPunct="1">
              <a:spcBef>
                <a:spcPts val="2400"/>
              </a:spcBef>
              <a:buSzPct val="100000"/>
              <a:buFontTx/>
              <a:defRPr kern="1200" spc="50" baseline="0">
                <a:gradFill>
                  <a:gsLst>
                    <a:gs pos="70787">
                      <a:schemeClr val="tx1"/>
                    </a:gs>
                    <a:gs pos="45506">
                      <a:schemeClr val="tx1"/>
                    </a:gs>
                  </a:gsLst>
                  <a:lin ang="5400000" scaled="1"/>
                </a:gradFill>
                <a:latin typeface="Amazon Ember" charset="0"/>
                <a:ea typeface="Amazon Ember" charset="0"/>
                <a:cs typeface="Amazon Ember" charset="0"/>
              </a:defRPr>
            </a:lvl1pPr>
            <a:lvl2pPr marL="173038" indent="-173038" defTabSz="457200" eaLnBrk="1" latinLnBrk="0" hangingPunct="1">
              <a:spcBef>
                <a:spcPts val="400"/>
              </a:spcBef>
              <a:buSzPct val="100000"/>
              <a:buFont typeface="Arial"/>
              <a:buChar char="•"/>
              <a:defRPr sz="1200" kern="1200" spc="50" baseline="0">
                <a:gradFill>
                  <a:gsLst>
                    <a:gs pos="70787">
                      <a:schemeClr val="tx1"/>
                    </a:gs>
                    <a:gs pos="45506">
                      <a:schemeClr val="tx1"/>
                    </a:gs>
                  </a:gsLst>
                  <a:lin ang="5400000" scaled="1"/>
                </a:gradFill>
                <a:latin typeface="Amazon Ember" charset="0"/>
                <a:ea typeface="Amazon Ember" charset="0"/>
                <a:cs typeface="Amazon Ember" charset="0"/>
              </a:defRPr>
            </a:lvl2pPr>
            <a:lvl3pPr marL="1143000" indent="-228600" defTabSz="457200" eaLnBrk="1" latinLnBrk="0" hangingPunct="1">
              <a:spcBef>
                <a:spcPct val="20000"/>
              </a:spcBef>
              <a:buFont typeface="Arial"/>
              <a:buChar char="•"/>
              <a:defRPr sz="1200" kern="1200" spc="50" baseline="0">
                <a:solidFill>
                  <a:schemeClr val="tx1"/>
                </a:solidFill>
                <a:latin typeface="Amazon Ember" charset="0"/>
                <a:ea typeface="Amazon Ember" charset="0"/>
                <a:cs typeface="Amazon Ember" charset="0"/>
              </a:defRPr>
            </a:lvl3pPr>
            <a:lvl4pPr marL="1600200" indent="-228600" defTabSz="457200" eaLnBrk="1" latinLnBrk="0" hangingPunct="1">
              <a:spcBef>
                <a:spcPct val="20000"/>
              </a:spcBef>
              <a:buFont typeface="Arial"/>
              <a:buChar char="–"/>
              <a:defRPr sz="1200" kern="1200" spc="50" baseline="0">
                <a:solidFill>
                  <a:schemeClr val="tx1"/>
                </a:solidFill>
                <a:latin typeface="Amazon Ember" charset="0"/>
                <a:ea typeface="Amazon Ember" charset="0"/>
                <a:cs typeface="Amazon Ember" charset="0"/>
              </a:defRPr>
            </a:lvl4pPr>
            <a:lvl5pPr marL="2057400" indent="-228600" defTabSz="457200" eaLnBrk="1" latinLnBrk="0" hangingPunct="1">
              <a:spcBef>
                <a:spcPct val="20000"/>
              </a:spcBef>
              <a:buFont typeface="Arial"/>
              <a:buChar char="»"/>
              <a:defRPr sz="1200" kern="1200" spc="50" baseline="0">
                <a:solidFill>
                  <a:schemeClr val="tx1"/>
                </a:solidFill>
                <a:latin typeface="Amazon Ember" charset="0"/>
                <a:ea typeface="Amazon Ember" charset="0"/>
                <a:cs typeface="Amazon Ember" charset="0"/>
              </a:defRPr>
            </a:lvl5pPr>
            <a:lvl6pPr marL="2514600" indent="-228600" defTabSz="457200" eaLnBrk="1" latinLnBrk="0" hangingPunct="1">
              <a:spcBef>
                <a:spcPct val="20000"/>
              </a:spcBef>
              <a:buFont typeface="Arial"/>
              <a:buChar char="•"/>
              <a:defRPr sz="2000" kern="1200">
                <a:solidFill>
                  <a:schemeClr val="tx1"/>
                </a:solidFill>
                <a:latin typeface="+mn-lt"/>
                <a:ea typeface="+mn-ea"/>
                <a:cs typeface="+mn-cs"/>
              </a:defRPr>
            </a:lvl6pPr>
            <a:lvl7pPr marL="2971800" indent="-228600" defTabSz="457200" eaLnBrk="1" latinLnBrk="0" hangingPunct="1">
              <a:spcBef>
                <a:spcPct val="20000"/>
              </a:spcBef>
              <a:buFont typeface="Arial"/>
              <a:buChar char="•"/>
              <a:defRPr sz="2000" kern="1200">
                <a:solidFill>
                  <a:schemeClr val="tx1"/>
                </a:solidFill>
                <a:latin typeface="+mn-lt"/>
                <a:ea typeface="+mn-ea"/>
                <a:cs typeface="+mn-cs"/>
              </a:defRPr>
            </a:lvl7pPr>
            <a:lvl8pPr marL="3429000" indent="-228600" defTabSz="457200" eaLnBrk="1" latinLnBrk="0" hangingPunct="1">
              <a:spcBef>
                <a:spcPct val="20000"/>
              </a:spcBef>
              <a:buFont typeface="Arial"/>
              <a:buChar char="•"/>
              <a:defRPr sz="2000" kern="1200">
                <a:solidFill>
                  <a:schemeClr val="tx1"/>
                </a:solidFill>
                <a:latin typeface="+mn-lt"/>
                <a:ea typeface="+mn-ea"/>
                <a:cs typeface="+mn-cs"/>
              </a:defRPr>
            </a:lvl8pPr>
            <a:lvl9pPr marL="3886200" indent="-228600" defTabSz="457200" eaLnBrk="1" latinLnBrk="0" hangingPunct="1">
              <a:spcBef>
                <a:spcPct val="20000"/>
              </a:spcBef>
              <a:buFont typeface="Arial"/>
              <a:buChar char="•"/>
              <a:defRPr sz="2000" kern="1200">
                <a:solidFill>
                  <a:schemeClr val="tx1"/>
                </a:solidFill>
                <a:latin typeface="+mn-lt"/>
                <a:ea typeface="+mn-ea"/>
                <a:cs typeface="+mn-cs"/>
              </a:defRPr>
            </a:lvl9pPr>
          </a:lstStyle>
          <a:p>
            <a:r>
              <a:rPr lang="en-US" sz="1400" dirty="0"/>
              <a:t>Open source orchestration for containers</a:t>
            </a:r>
          </a:p>
          <a:p>
            <a:pPr lvl="1"/>
            <a:r>
              <a:rPr lang="en-US" dirty="0"/>
              <a:t>Docker, </a:t>
            </a:r>
            <a:r>
              <a:rPr lang="en-US" dirty="0" err="1"/>
              <a:t>rkt</a:t>
            </a:r>
            <a:r>
              <a:rPr lang="en-US" dirty="0"/>
              <a:t>, OCI, …</a:t>
            </a:r>
          </a:p>
        </p:txBody>
      </p:sp>
      <p:cxnSp>
        <p:nvCxnSpPr>
          <p:cNvPr id="10" name="Straight Connector 9">
            <a:extLst>
              <a:ext uri="{FF2B5EF4-FFF2-40B4-BE49-F238E27FC236}">
                <a16:creationId xmlns="" xmlns:a16="http://schemas.microsoft.com/office/drawing/2014/main" id="{9A19A650-16F6-459C-AEA9-EA0EB2458114}"/>
              </a:ext>
            </a:extLst>
          </p:cNvPr>
          <p:cNvCxnSpPr>
            <a:cxnSpLocks/>
          </p:cNvCxnSpPr>
          <p:nvPr/>
        </p:nvCxnSpPr>
        <p:spPr>
          <a:xfrm>
            <a:off x="457199" y="3532426"/>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11" name="Shape 159">
            <a:extLst>
              <a:ext uri="{FF2B5EF4-FFF2-40B4-BE49-F238E27FC236}">
                <a16:creationId xmlns="" xmlns:a16="http://schemas.microsoft.com/office/drawing/2014/main" id="{7D0E5533-4948-4897-89AD-BDA917E1F642}"/>
              </a:ext>
            </a:extLst>
          </p:cNvPr>
          <p:cNvSpPr txBox="1">
            <a:spLocks/>
          </p:cNvSpPr>
          <p:nvPr/>
        </p:nvSpPr>
        <p:spPr>
          <a:xfrm>
            <a:off x="356615" y="3734968"/>
            <a:ext cx="8449055" cy="543739"/>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2400"/>
              </a:spcBef>
              <a:buSzPct val="100000"/>
            </a:pPr>
            <a:r>
              <a:rPr lang="en-US" sz="1400" dirty="0">
                <a:gradFill>
                  <a:gsLst>
                    <a:gs pos="70787">
                      <a:schemeClr val="tx1"/>
                    </a:gs>
                    <a:gs pos="45506">
                      <a:schemeClr val="tx1"/>
                    </a:gs>
                  </a:gsLst>
                  <a:lin ang="5400000" scaled="1"/>
                </a:gradFill>
              </a:rPr>
              <a:t>Active open source project</a:t>
            </a:r>
          </a:p>
          <a:p>
            <a:pPr marL="173038" lvl="1" indent="-173038">
              <a:spcBef>
                <a:spcPts val="400"/>
              </a:spcBef>
              <a:buSzPct val="100000"/>
            </a:pPr>
            <a:r>
              <a:rPr lang="en-US" dirty="0">
                <a:gradFill>
                  <a:gsLst>
                    <a:gs pos="70787">
                      <a:schemeClr val="tx1"/>
                    </a:gs>
                    <a:gs pos="45506">
                      <a:schemeClr val="tx1"/>
                    </a:gs>
                  </a:gsLst>
                  <a:lin ang="5400000" scaled="1"/>
                </a:gradFill>
              </a:rPr>
              <a:t>&gt;29k stars, &gt;1400 contributors, ~11k forks</a:t>
            </a:r>
          </a:p>
        </p:txBody>
      </p:sp>
    </p:spTree>
    <p:extLst>
      <p:ext uri="{BB962C8B-B14F-4D97-AF65-F5344CB8AC3E}">
        <p14:creationId xmlns:p14="http://schemas.microsoft.com/office/powerpoint/2010/main" val="3093257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83CF63B2-598E-46EA-BA81-468E1F2EFB71}"/>
              </a:ext>
            </a:extLst>
          </p:cNvPr>
          <p:cNvSpPr>
            <a:spLocks noGrp="1"/>
          </p:cNvSpPr>
          <p:nvPr>
            <p:ph type="title"/>
          </p:nvPr>
        </p:nvSpPr>
        <p:spPr/>
        <p:txBody>
          <a:bodyPr/>
          <a:lstStyle/>
          <a:p>
            <a:r>
              <a:rPr lang="en-US" dirty="0"/>
              <a:t>Declarative primitives</a:t>
            </a:r>
          </a:p>
        </p:txBody>
      </p:sp>
      <p:sp>
        <p:nvSpPr>
          <p:cNvPr id="5" name="Shape 159">
            <a:extLst>
              <a:ext uri="{FF2B5EF4-FFF2-40B4-BE49-F238E27FC236}">
                <a16:creationId xmlns="" xmlns:a16="http://schemas.microsoft.com/office/drawing/2014/main" id="{1B424AC8-3268-48D1-A2DF-18F87E4089BF}"/>
              </a:ext>
            </a:extLst>
          </p:cNvPr>
          <p:cNvSpPr txBox="1">
            <a:spLocks/>
          </p:cNvSpPr>
          <p:nvPr/>
        </p:nvSpPr>
        <p:spPr>
          <a:xfrm>
            <a:off x="356615" y="1364217"/>
            <a:ext cx="8449055" cy="307777"/>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2400"/>
              </a:spcBef>
              <a:buSzPct val="100000"/>
            </a:pPr>
            <a:r>
              <a:rPr lang="en-US" sz="1400" dirty="0">
                <a:gradFill>
                  <a:gsLst>
                    <a:gs pos="70787">
                      <a:schemeClr val="tx1"/>
                    </a:gs>
                    <a:gs pos="45506">
                      <a:schemeClr val="tx1"/>
                    </a:gs>
                  </a:gsLst>
                  <a:lin ang="5400000" scaled="1"/>
                </a:gradFill>
              </a:rPr>
              <a:t>Self-healing</a:t>
            </a:r>
          </a:p>
        </p:txBody>
      </p:sp>
      <p:cxnSp>
        <p:nvCxnSpPr>
          <p:cNvPr id="6" name="Straight Connector 5">
            <a:extLst>
              <a:ext uri="{FF2B5EF4-FFF2-40B4-BE49-F238E27FC236}">
                <a16:creationId xmlns="" xmlns:a16="http://schemas.microsoft.com/office/drawing/2014/main" id="{F0DB34A1-E66B-422F-8CCA-10070268B56B}"/>
              </a:ext>
            </a:extLst>
          </p:cNvPr>
          <p:cNvCxnSpPr>
            <a:cxnSpLocks/>
          </p:cNvCxnSpPr>
          <p:nvPr/>
        </p:nvCxnSpPr>
        <p:spPr>
          <a:xfrm>
            <a:off x="457199" y="1879312"/>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 xmlns:a16="http://schemas.microsoft.com/office/drawing/2014/main" id="{A7F27E05-83CE-4F25-8635-DA532D1101A5}"/>
              </a:ext>
            </a:extLst>
          </p:cNvPr>
          <p:cNvCxnSpPr>
            <a:cxnSpLocks/>
          </p:cNvCxnSpPr>
          <p:nvPr/>
        </p:nvCxnSpPr>
        <p:spPr>
          <a:xfrm>
            <a:off x="457199" y="2601725"/>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8" name="Shape 159">
            <a:extLst>
              <a:ext uri="{FF2B5EF4-FFF2-40B4-BE49-F238E27FC236}">
                <a16:creationId xmlns="" xmlns:a16="http://schemas.microsoft.com/office/drawing/2014/main" id="{CF990E9E-491E-4716-A216-91C00850ACD5}"/>
              </a:ext>
            </a:extLst>
          </p:cNvPr>
          <p:cNvSpPr txBox="1">
            <a:spLocks/>
          </p:cNvSpPr>
          <p:nvPr/>
        </p:nvSpPr>
        <p:spPr>
          <a:xfrm>
            <a:off x="356615" y="2809043"/>
            <a:ext cx="8449055" cy="307777"/>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2400"/>
              </a:spcBef>
              <a:buSzPct val="100000"/>
            </a:pPr>
            <a:r>
              <a:rPr lang="en-US" sz="1400" dirty="0">
                <a:gradFill>
                  <a:gsLst>
                    <a:gs pos="70787">
                      <a:schemeClr val="tx1"/>
                    </a:gs>
                    <a:gs pos="45506">
                      <a:schemeClr val="tx1"/>
                    </a:gs>
                  </a:gsLst>
                  <a:lin ang="5400000" scaled="1"/>
                </a:gradFill>
              </a:rPr>
              <a:t>Automatic </a:t>
            </a:r>
            <a:r>
              <a:rPr lang="en-US" sz="1400" dirty="0" err="1">
                <a:gradFill>
                  <a:gsLst>
                    <a:gs pos="70787">
                      <a:schemeClr val="tx1"/>
                    </a:gs>
                    <a:gs pos="45506">
                      <a:schemeClr val="tx1"/>
                    </a:gs>
                  </a:gsLst>
                  <a:lin ang="5400000" scaled="1"/>
                </a:gradFill>
              </a:rPr>
              <a:t>binpacking</a:t>
            </a:r>
            <a:endParaRPr lang="en-US" sz="1400" dirty="0">
              <a:gradFill>
                <a:gsLst>
                  <a:gs pos="70787">
                    <a:schemeClr val="tx1"/>
                  </a:gs>
                  <a:gs pos="45506">
                    <a:schemeClr val="tx1"/>
                  </a:gs>
                </a:gsLst>
                <a:lin ang="5400000" scaled="1"/>
              </a:gradFill>
            </a:endParaRPr>
          </a:p>
        </p:txBody>
      </p:sp>
      <p:sp>
        <p:nvSpPr>
          <p:cNvPr id="9" name="Shape 159">
            <a:extLst>
              <a:ext uri="{FF2B5EF4-FFF2-40B4-BE49-F238E27FC236}">
                <a16:creationId xmlns="" xmlns:a16="http://schemas.microsoft.com/office/drawing/2014/main" id="{B47E5C44-1D2F-42C3-A22C-8C6E948953A4}"/>
              </a:ext>
            </a:extLst>
          </p:cNvPr>
          <p:cNvSpPr txBox="1">
            <a:spLocks/>
          </p:cNvSpPr>
          <p:nvPr/>
        </p:nvSpPr>
        <p:spPr>
          <a:xfrm>
            <a:off x="356615" y="2086630"/>
            <a:ext cx="8449055" cy="307777"/>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2400"/>
              </a:spcBef>
              <a:buSzPct val="100000"/>
            </a:pPr>
            <a:r>
              <a:rPr lang="en-US" sz="1400" dirty="0">
                <a:gradFill>
                  <a:gsLst>
                    <a:gs pos="70787">
                      <a:schemeClr val="tx1"/>
                    </a:gs>
                    <a:gs pos="45506">
                      <a:schemeClr val="tx1"/>
                    </a:gs>
                  </a:gsLst>
                  <a:lin ang="5400000" scaled="1"/>
                </a:gradFill>
              </a:rPr>
              <a:t>Horizontal scaling</a:t>
            </a:r>
          </a:p>
        </p:txBody>
      </p:sp>
      <p:cxnSp>
        <p:nvCxnSpPr>
          <p:cNvPr id="10" name="Straight Connector 9">
            <a:extLst>
              <a:ext uri="{FF2B5EF4-FFF2-40B4-BE49-F238E27FC236}">
                <a16:creationId xmlns="" xmlns:a16="http://schemas.microsoft.com/office/drawing/2014/main" id="{1756208A-2620-4E1B-B58A-35E0D7FF95CA}"/>
              </a:ext>
            </a:extLst>
          </p:cNvPr>
          <p:cNvCxnSpPr>
            <a:cxnSpLocks/>
          </p:cNvCxnSpPr>
          <p:nvPr/>
        </p:nvCxnSpPr>
        <p:spPr>
          <a:xfrm>
            <a:off x="457199" y="3324138"/>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11" name="Shape 159">
            <a:extLst>
              <a:ext uri="{FF2B5EF4-FFF2-40B4-BE49-F238E27FC236}">
                <a16:creationId xmlns="" xmlns:a16="http://schemas.microsoft.com/office/drawing/2014/main" id="{6A0CB53A-4DB5-4A5A-A6C6-7DCF5AC41E31}"/>
              </a:ext>
            </a:extLst>
          </p:cNvPr>
          <p:cNvSpPr txBox="1">
            <a:spLocks/>
          </p:cNvSpPr>
          <p:nvPr/>
        </p:nvSpPr>
        <p:spPr>
          <a:xfrm>
            <a:off x="356615" y="3531454"/>
            <a:ext cx="8449055" cy="307777"/>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2400"/>
              </a:spcBef>
              <a:buSzPct val="100000"/>
            </a:pPr>
            <a:r>
              <a:rPr lang="en-US" sz="1400" dirty="0">
                <a:gradFill>
                  <a:gsLst>
                    <a:gs pos="70787">
                      <a:schemeClr val="tx1"/>
                    </a:gs>
                    <a:gs pos="45506">
                      <a:schemeClr val="tx1"/>
                    </a:gs>
                  </a:gsLst>
                  <a:lin ang="5400000" scaled="1"/>
                </a:gradFill>
              </a:rPr>
              <a:t>Service discovery and load balancing</a:t>
            </a:r>
          </a:p>
        </p:txBody>
      </p:sp>
    </p:spTree>
    <p:extLst>
      <p:ext uri="{BB962C8B-B14F-4D97-AF65-F5344CB8AC3E}">
        <p14:creationId xmlns:p14="http://schemas.microsoft.com/office/powerpoint/2010/main" val="5538283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Kubernetes concepts</a:t>
            </a:r>
          </a:p>
        </p:txBody>
      </p:sp>
      <p:sp>
        <p:nvSpPr>
          <p:cNvPr id="42" name="Shape 144">
            <a:extLst>
              <a:ext uri="{FF2B5EF4-FFF2-40B4-BE49-F238E27FC236}">
                <a16:creationId xmlns="" xmlns:a16="http://schemas.microsoft.com/office/drawing/2014/main" id="{1A68A116-64B9-4A09-96A2-6FDE780CF2E3}"/>
              </a:ext>
            </a:extLst>
          </p:cNvPr>
          <p:cNvSpPr txBox="1"/>
          <p:nvPr/>
        </p:nvSpPr>
        <p:spPr>
          <a:xfrm>
            <a:off x="352323" y="1243024"/>
            <a:ext cx="3061437" cy="646331"/>
          </a:xfrm>
          <a:prstGeom prst="rect">
            <a:avLst/>
          </a:prstGeom>
          <a:noFill/>
          <a:ln>
            <a:noFill/>
          </a:ln>
        </p:spPr>
        <p:txBody>
          <a:bodyPr wrap="square" lIns="91440" tIns="0" rIns="0" bIns="0" anchor="t" anchorCtr="0">
            <a:spAutoFit/>
          </a:bodyPr>
          <a:lstStyle/>
          <a:p>
            <a:pPr lvl="0">
              <a:buClr>
                <a:srgbClr val="000000"/>
              </a:buClr>
              <a:buSzPct val="45833"/>
            </a:pPr>
            <a:r>
              <a:rPr lang="en-US" sz="1400" b="1" spc="50" dirty="0">
                <a:gradFill>
                  <a:gsLst>
                    <a:gs pos="70787">
                      <a:schemeClr val="accent1"/>
                    </a:gs>
                    <a:gs pos="45506">
                      <a:schemeClr val="accent1"/>
                    </a:gs>
                  </a:gsLst>
                  <a:lin ang="5400000" scaled="1"/>
                </a:gradFill>
                <a:latin typeface="Amazon Ember" charset="0"/>
                <a:ea typeface="Amazon Ember" charset="0"/>
                <a:cs typeface="Amazon Ember" charset="0"/>
              </a:rPr>
              <a:t>Pods: </a:t>
            </a:r>
            <a:r>
              <a:rPr lang="en-US" sz="1400" spc="50" dirty="0">
                <a:gradFill>
                  <a:gsLst>
                    <a:gs pos="70787">
                      <a:schemeClr val="tx1"/>
                    </a:gs>
                    <a:gs pos="45506">
                      <a:schemeClr val="tx1"/>
                    </a:gs>
                  </a:gsLst>
                  <a:lin ang="5400000" scaled="1"/>
                </a:gradFill>
                <a:latin typeface="Amazon Ember" charset="0"/>
                <a:ea typeface="Amazon Ember" charset="0"/>
                <a:cs typeface="Amazon Ember" charset="0"/>
              </a:rPr>
              <a:t>Co-located group of containers that share an IP, namespace, storage volume</a:t>
            </a:r>
          </a:p>
        </p:txBody>
      </p:sp>
      <p:sp>
        <p:nvSpPr>
          <p:cNvPr id="44" name="Shape 144">
            <a:extLst>
              <a:ext uri="{FF2B5EF4-FFF2-40B4-BE49-F238E27FC236}">
                <a16:creationId xmlns="" xmlns:a16="http://schemas.microsoft.com/office/drawing/2014/main" id="{D068458E-DB79-4AE1-A49B-06148998F033}"/>
              </a:ext>
            </a:extLst>
          </p:cNvPr>
          <p:cNvSpPr txBox="1"/>
          <p:nvPr/>
        </p:nvSpPr>
        <p:spPr>
          <a:xfrm>
            <a:off x="352323" y="2089878"/>
            <a:ext cx="3061437" cy="646331"/>
          </a:xfrm>
          <a:prstGeom prst="rect">
            <a:avLst/>
          </a:prstGeom>
          <a:noFill/>
          <a:ln>
            <a:noFill/>
          </a:ln>
        </p:spPr>
        <p:txBody>
          <a:bodyPr wrap="square" lIns="91440" tIns="0" rIns="0" bIns="0" anchor="t" anchorCtr="0">
            <a:spAutoFit/>
          </a:bodyPr>
          <a:lstStyle/>
          <a:p>
            <a:pPr lvl="0">
              <a:buClr>
                <a:srgbClr val="000000"/>
              </a:buClr>
              <a:buSzPct val="45833"/>
            </a:pPr>
            <a:r>
              <a:rPr lang="en-US" sz="1400" b="1" spc="50" dirty="0">
                <a:gradFill>
                  <a:gsLst>
                    <a:gs pos="70787">
                      <a:schemeClr val="accent1"/>
                    </a:gs>
                    <a:gs pos="45506">
                      <a:schemeClr val="accent1"/>
                    </a:gs>
                  </a:gsLst>
                  <a:lin ang="5400000" scaled="1"/>
                </a:gradFill>
                <a:latin typeface="Amazon Ember" charset="0"/>
                <a:ea typeface="Amazon Ember" charset="0"/>
                <a:cs typeface="Amazon Ember" charset="0"/>
              </a:rPr>
              <a:t>Replica Set: </a:t>
            </a:r>
            <a:r>
              <a:rPr lang="en-US" sz="1400" spc="50" dirty="0">
                <a:gradFill>
                  <a:gsLst>
                    <a:gs pos="70787">
                      <a:schemeClr val="tx1"/>
                    </a:gs>
                    <a:gs pos="45506">
                      <a:schemeClr val="tx1"/>
                    </a:gs>
                  </a:gsLst>
                  <a:lin ang="5400000" scaled="1"/>
                </a:gradFill>
                <a:latin typeface="Amazon Ember" charset="0"/>
                <a:ea typeface="Amazon Ember" charset="0"/>
                <a:cs typeface="Amazon Ember" charset="0"/>
              </a:rPr>
              <a:t>Manages the </a:t>
            </a:r>
            <a:br>
              <a:rPr lang="en-US" sz="1400" spc="50" dirty="0">
                <a:gradFill>
                  <a:gsLst>
                    <a:gs pos="70787">
                      <a:schemeClr val="tx1"/>
                    </a:gs>
                    <a:gs pos="45506">
                      <a:schemeClr val="tx1"/>
                    </a:gs>
                  </a:gsLst>
                  <a:lin ang="5400000" scaled="1"/>
                </a:gradFill>
                <a:latin typeface="Amazon Ember" charset="0"/>
                <a:ea typeface="Amazon Ember" charset="0"/>
                <a:cs typeface="Amazon Ember" charset="0"/>
              </a:rPr>
            </a:br>
            <a:r>
              <a:rPr lang="en-US" sz="1400" spc="50" dirty="0">
                <a:gradFill>
                  <a:gsLst>
                    <a:gs pos="70787">
                      <a:schemeClr val="tx1"/>
                    </a:gs>
                    <a:gs pos="45506">
                      <a:schemeClr val="tx1"/>
                    </a:gs>
                  </a:gsLst>
                  <a:lin ang="5400000" scaled="1"/>
                </a:gradFill>
                <a:latin typeface="Amazon Ember" charset="0"/>
                <a:ea typeface="Amazon Ember" charset="0"/>
                <a:cs typeface="Amazon Ember" charset="0"/>
              </a:rPr>
              <a:t>lifecycle of pods and ensures specified number are running</a:t>
            </a:r>
          </a:p>
        </p:txBody>
      </p:sp>
      <p:sp>
        <p:nvSpPr>
          <p:cNvPr id="45" name="Shape 144">
            <a:extLst>
              <a:ext uri="{FF2B5EF4-FFF2-40B4-BE49-F238E27FC236}">
                <a16:creationId xmlns="" xmlns:a16="http://schemas.microsoft.com/office/drawing/2014/main" id="{308243FF-9ED0-45EB-8445-A5B40EFC130F}"/>
              </a:ext>
            </a:extLst>
          </p:cNvPr>
          <p:cNvSpPr txBox="1"/>
          <p:nvPr/>
        </p:nvSpPr>
        <p:spPr>
          <a:xfrm>
            <a:off x="352323" y="2936732"/>
            <a:ext cx="3061437" cy="430887"/>
          </a:xfrm>
          <a:prstGeom prst="rect">
            <a:avLst/>
          </a:prstGeom>
          <a:noFill/>
          <a:ln>
            <a:noFill/>
          </a:ln>
        </p:spPr>
        <p:txBody>
          <a:bodyPr wrap="square" lIns="91440" tIns="0" rIns="0" bIns="0" anchor="t" anchorCtr="0">
            <a:spAutoFit/>
          </a:bodyPr>
          <a:lstStyle/>
          <a:p>
            <a:pPr lvl="0">
              <a:buClr>
                <a:srgbClr val="000000"/>
              </a:buClr>
              <a:buSzPct val="45833"/>
            </a:pPr>
            <a:r>
              <a:rPr lang="en-US" sz="1400" b="1" spc="50" dirty="0">
                <a:gradFill>
                  <a:gsLst>
                    <a:gs pos="70787">
                      <a:schemeClr val="accent1"/>
                    </a:gs>
                    <a:gs pos="45506">
                      <a:schemeClr val="accent1"/>
                    </a:gs>
                  </a:gsLst>
                  <a:lin ang="5400000" scaled="1"/>
                </a:gradFill>
                <a:latin typeface="Amazon Ember" charset="0"/>
                <a:ea typeface="Amazon Ember" charset="0"/>
                <a:cs typeface="Amazon Ember" charset="0"/>
              </a:rPr>
              <a:t>Service: </a:t>
            </a:r>
            <a:r>
              <a:rPr lang="en-US" sz="1400" spc="50" dirty="0">
                <a:gradFill>
                  <a:gsLst>
                    <a:gs pos="70787">
                      <a:schemeClr val="tx1"/>
                    </a:gs>
                    <a:gs pos="45506">
                      <a:schemeClr val="tx1"/>
                    </a:gs>
                  </a:gsLst>
                  <a:lin ang="5400000" scaled="1"/>
                </a:gradFill>
                <a:latin typeface="Amazon Ember" charset="0"/>
                <a:ea typeface="Amazon Ember" charset="0"/>
                <a:cs typeface="Amazon Ember" charset="0"/>
              </a:rPr>
              <a:t>Single, stable name </a:t>
            </a:r>
            <a:br>
              <a:rPr lang="en-US" sz="1400" spc="50" dirty="0">
                <a:gradFill>
                  <a:gsLst>
                    <a:gs pos="70787">
                      <a:schemeClr val="tx1"/>
                    </a:gs>
                    <a:gs pos="45506">
                      <a:schemeClr val="tx1"/>
                    </a:gs>
                  </a:gsLst>
                  <a:lin ang="5400000" scaled="1"/>
                </a:gradFill>
                <a:latin typeface="Amazon Ember" charset="0"/>
                <a:ea typeface="Amazon Ember" charset="0"/>
                <a:cs typeface="Amazon Ember" charset="0"/>
              </a:rPr>
            </a:br>
            <a:r>
              <a:rPr lang="en-US" sz="1400" spc="50" dirty="0">
                <a:gradFill>
                  <a:gsLst>
                    <a:gs pos="70787">
                      <a:schemeClr val="tx1"/>
                    </a:gs>
                    <a:gs pos="45506">
                      <a:schemeClr val="tx1"/>
                    </a:gs>
                  </a:gsLst>
                  <a:lin ang="5400000" scaled="1"/>
                </a:gradFill>
                <a:latin typeface="Amazon Ember" charset="0"/>
                <a:ea typeface="Amazon Ember" charset="0"/>
                <a:cs typeface="Amazon Ember" charset="0"/>
              </a:rPr>
              <a:t>for a set of pods, also acts as LB</a:t>
            </a:r>
          </a:p>
        </p:txBody>
      </p:sp>
      <p:sp>
        <p:nvSpPr>
          <p:cNvPr id="46" name="Shape 144">
            <a:extLst>
              <a:ext uri="{FF2B5EF4-FFF2-40B4-BE49-F238E27FC236}">
                <a16:creationId xmlns="" xmlns:a16="http://schemas.microsoft.com/office/drawing/2014/main" id="{530A6D4A-433B-4BAC-8936-BA4CA382521D}"/>
              </a:ext>
            </a:extLst>
          </p:cNvPr>
          <p:cNvSpPr txBox="1"/>
          <p:nvPr/>
        </p:nvSpPr>
        <p:spPr>
          <a:xfrm>
            <a:off x="352323" y="3568143"/>
            <a:ext cx="3061437" cy="430887"/>
          </a:xfrm>
          <a:prstGeom prst="rect">
            <a:avLst/>
          </a:prstGeom>
          <a:noFill/>
          <a:ln>
            <a:noFill/>
          </a:ln>
        </p:spPr>
        <p:txBody>
          <a:bodyPr wrap="square" lIns="91440" tIns="0" rIns="0" bIns="0" anchor="t" anchorCtr="0">
            <a:spAutoFit/>
          </a:bodyPr>
          <a:lstStyle/>
          <a:p>
            <a:pPr lvl="0">
              <a:buClr>
                <a:srgbClr val="000000"/>
              </a:buClr>
              <a:buSzPct val="45833"/>
            </a:pPr>
            <a:r>
              <a:rPr lang="en-US" sz="1400" b="1" spc="50" dirty="0">
                <a:gradFill>
                  <a:gsLst>
                    <a:gs pos="70787">
                      <a:schemeClr val="accent1"/>
                    </a:gs>
                    <a:gs pos="45506">
                      <a:schemeClr val="accent1"/>
                    </a:gs>
                  </a:gsLst>
                  <a:lin ang="5400000" scaled="1"/>
                </a:gradFill>
                <a:latin typeface="Amazon Ember" charset="0"/>
                <a:ea typeface="Amazon Ember" charset="0"/>
                <a:cs typeface="Amazon Ember" charset="0"/>
              </a:rPr>
              <a:t>Label: </a:t>
            </a:r>
            <a:r>
              <a:rPr lang="en-US" sz="1400" spc="50" dirty="0">
                <a:gradFill>
                  <a:gsLst>
                    <a:gs pos="70787">
                      <a:schemeClr val="tx1"/>
                    </a:gs>
                    <a:gs pos="45506">
                      <a:schemeClr val="tx1"/>
                    </a:gs>
                  </a:gsLst>
                  <a:lin ang="5400000" scaled="1"/>
                </a:gradFill>
                <a:latin typeface="Amazon Ember" charset="0"/>
                <a:ea typeface="Amazon Ember" charset="0"/>
                <a:cs typeface="Amazon Ember" charset="0"/>
              </a:rPr>
              <a:t>Used to organize </a:t>
            </a:r>
            <a:br>
              <a:rPr lang="en-US" sz="1400" spc="50" dirty="0">
                <a:gradFill>
                  <a:gsLst>
                    <a:gs pos="70787">
                      <a:schemeClr val="tx1"/>
                    </a:gs>
                    <a:gs pos="45506">
                      <a:schemeClr val="tx1"/>
                    </a:gs>
                  </a:gsLst>
                  <a:lin ang="5400000" scaled="1"/>
                </a:gradFill>
                <a:latin typeface="Amazon Ember" charset="0"/>
                <a:ea typeface="Amazon Ember" charset="0"/>
                <a:cs typeface="Amazon Ember" charset="0"/>
              </a:rPr>
            </a:br>
            <a:r>
              <a:rPr lang="en-US" sz="1400" spc="50" dirty="0">
                <a:gradFill>
                  <a:gsLst>
                    <a:gs pos="70787">
                      <a:schemeClr val="tx1"/>
                    </a:gs>
                    <a:gs pos="45506">
                      <a:schemeClr val="tx1"/>
                    </a:gs>
                  </a:gsLst>
                  <a:lin ang="5400000" scaled="1"/>
                </a:gradFill>
                <a:latin typeface="Amazon Ember" charset="0"/>
                <a:ea typeface="Amazon Ember" charset="0"/>
                <a:cs typeface="Amazon Ember" charset="0"/>
              </a:rPr>
              <a:t>and select group of objects</a:t>
            </a:r>
          </a:p>
        </p:txBody>
      </p:sp>
      <p:grpSp>
        <p:nvGrpSpPr>
          <p:cNvPr id="47" name="Group 46">
            <a:extLst>
              <a:ext uri="{FF2B5EF4-FFF2-40B4-BE49-F238E27FC236}">
                <a16:creationId xmlns="" xmlns:a16="http://schemas.microsoft.com/office/drawing/2014/main" id="{94FCC8F9-E379-4DC1-9B3F-B4588ED9DAFA}"/>
              </a:ext>
            </a:extLst>
          </p:cNvPr>
          <p:cNvGrpSpPr/>
          <p:nvPr/>
        </p:nvGrpSpPr>
        <p:grpSpPr>
          <a:xfrm>
            <a:off x="5310796" y="2727643"/>
            <a:ext cx="2063469" cy="1919525"/>
            <a:chOff x="5589782" y="2956243"/>
            <a:chExt cx="2063469" cy="1919525"/>
          </a:xfrm>
        </p:grpSpPr>
        <p:sp>
          <p:nvSpPr>
            <p:cNvPr id="48" name="port 8080">
              <a:extLst>
                <a:ext uri="{FF2B5EF4-FFF2-40B4-BE49-F238E27FC236}">
                  <a16:creationId xmlns="" xmlns:a16="http://schemas.microsoft.com/office/drawing/2014/main" id="{5C38517C-5EFB-487B-BA06-AB72C91E4966}"/>
                </a:ext>
              </a:extLst>
            </p:cNvPr>
            <p:cNvSpPr txBox="1"/>
            <p:nvPr/>
          </p:nvSpPr>
          <p:spPr>
            <a:xfrm>
              <a:off x="5887083" y="3734955"/>
              <a:ext cx="548228" cy="182935"/>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defTabSz="584200">
                <a:defRPr sz="3000" b="1">
                  <a:latin typeface="Helvetica"/>
                  <a:ea typeface="Helvetica"/>
                  <a:cs typeface="Helvetica"/>
                  <a:sym typeface="Helvetica"/>
                </a:defRPr>
              </a:lvl1pPr>
            </a:lstStyle>
            <a:p>
              <a:pPr defTabSz="685800">
                <a:lnSpc>
                  <a:spcPct val="90000"/>
                </a:lnSpc>
              </a:pPr>
              <a:r>
                <a:rPr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port 8080</a:t>
              </a:r>
            </a:p>
          </p:txBody>
        </p:sp>
        <p:sp>
          <p:nvSpPr>
            <p:cNvPr id="49" name="port 8080">
              <a:extLst>
                <a:ext uri="{FF2B5EF4-FFF2-40B4-BE49-F238E27FC236}">
                  <a16:creationId xmlns="" xmlns:a16="http://schemas.microsoft.com/office/drawing/2014/main" id="{D0001E1F-5061-45D5-880F-11D4EF9E0A78}"/>
                </a:ext>
              </a:extLst>
            </p:cNvPr>
            <p:cNvSpPr txBox="1"/>
            <p:nvPr/>
          </p:nvSpPr>
          <p:spPr>
            <a:xfrm>
              <a:off x="6817241" y="3734955"/>
              <a:ext cx="548228" cy="182935"/>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defTabSz="584200">
                <a:defRPr sz="3000" b="1">
                  <a:latin typeface="Helvetica"/>
                  <a:ea typeface="Helvetica"/>
                  <a:cs typeface="Helvetica"/>
                  <a:sym typeface="Helvetica"/>
                </a:defRPr>
              </a:lvl1pPr>
            </a:lstStyle>
            <a:p>
              <a:pPr defTabSz="685800">
                <a:lnSpc>
                  <a:spcPct val="90000"/>
                </a:lnSpc>
              </a:pPr>
              <a:r>
                <a:rPr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port 8080</a:t>
              </a:r>
            </a:p>
          </p:txBody>
        </p:sp>
        <p:grpSp>
          <p:nvGrpSpPr>
            <p:cNvPr id="50" name="Group 49">
              <a:extLst>
                <a:ext uri="{FF2B5EF4-FFF2-40B4-BE49-F238E27FC236}">
                  <a16:creationId xmlns="" xmlns:a16="http://schemas.microsoft.com/office/drawing/2014/main" id="{56CFAAFA-596A-499F-946D-1FC0A82F602B}"/>
                </a:ext>
              </a:extLst>
            </p:cNvPr>
            <p:cNvGrpSpPr/>
            <p:nvPr/>
          </p:nvGrpSpPr>
          <p:grpSpPr>
            <a:xfrm>
              <a:off x="6120428" y="2956243"/>
              <a:ext cx="1005840" cy="393192"/>
              <a:chOff x="1515444" y="2090982"/>
              <a:chExt cx="1005840" cy="393192"/>
            </a:xfrm>
          </p:grpSpPr>
          <p:sp>
            <p:nvSpPr>
              <p:cNvPr id="70" name="TextBox 69">
                <a:extLst>
                  <a:ext uri="{FF2B5EF4-FFF2-40B4-BE49-F238E27FC236}">
                    <a16:creationId xmlns="" xmlns:a16="http://schemas.microsoft.com/office/drawing/2014/main" id="{2C4D4831-51AA-4DF6-B0BC-A0D5DBDA18A8}"/>
                  </a:ext>
                </a:extLst>
              </p:cNvPr>
              <p:cNvSpPr txBox="1"/>
              <p:nvPr/>
            </p:nvSpPr>
            <p:spPr>
              <a:xfrm>
                <a:off x="1515444" y="2090982"/>
                <a:ext cx="1005840" cy="393192"/>
              </a:xfrm>
              <a:prstGeom prst="roundRect">
                <a:avLst/>
              </a:prstGeom>
              <a:solidFill>
                <a:schemeClr val="tx1"/>
              </a:solidFill>
            </p:spPr>
            <p:txBody>
              <a:bodyPr wrap="square" tIns="109728" bIns="91440" rtlCol="0" anchor="ctr" anchorCtr="0">
                <a:noAutofit/>
              </a:bodyPr>
              <a:lstStyle/>
              <a:p>
                <a:pPr algn="ctr">
                  <a:lnSpc>
                    <a:spcPct val="90000"/>
                  </a:lnSpc>
                </a:pPr>
                <a:endParaRPr lang="en-US" sz="12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71" name="TextBox 70">
                <a:extLst>
                  <a:ext uri="{FF2B5EF4-FFF2-40B4-BE49-F238E27FC236}">
                    <a16:creationId xmlns="" xmlns:a16="http://schemas.microsoft.com/office/drawing/2014/main" id="{AD84B1B0-88B0-435B-915F-96877143E98F}"/>
                  </a:ext>
                </a:extLst>
              </p:cNvPr>
              <p:cNvSpPr txBox="1"/>
              <p:nvPr/>
            </p:nvSpPr>
            <p:spPr>
              <a:xfrm>
                <a:off x="1515444" y="2090982"/>
                <a:ext cx="1005840" cy="365760"/>
              </a:xfrm>
              <a:prstGeom prst="roundRect">
                <a:avLst/>
              </a:prstGeom>
              <a:solidFill>
                <a:schemeClr val="tx2"/>
              </a:solidFill>
            </p:spPr>
            <p:txBody>
              <a:bodyPr wrap="square" tIns="109728" bIns="91440" rtlCol="0" anchor="ctr" anchorCtr="0">
                <a:noAutofit/>
              </a:bodyPr>
              <a:lstStyle/>
              <a:p>
                <a:pPr algn="ctr">
                  <a:lnSpc>
                    <a:spcPct val="90000"/>
                  </a:lnSpc>
                </a:pPr>
                <a:r>
                  <a:rPr lang="en-US" sz="12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“web”</a:t>
                </a:r>
              </a:p>
            </p:txBody>
          </p:sp>
        </p:grpSp>
        <p:grpSp>
          <p:nvGrpSpPr>
            <p:cNvPr id="51" name="Group 50">
              <a:extLst>
                <a:ext uri="{FF2B5EF4-FFF2-40B4-BE49-F238E27FC236}">
                  <a16:creationId xmlns="" xmlns:a16="http://schemas.microsoft.com/office/drawing/2014/main" id="{EB21ED00-3313-4503-B0AA-8FAE98F38F7E}"/>
                </a:ext>
              </a:extLst>
            </p:cNvPr>
            <p:cNvGrpSpPr/>
            <p:nvPr/>
          </p:nvGrpSpPr>
          <p:grpSpPr>
            <a:xfrm>
              <a:off x="5719255" y="4210486"/>
              <a:ext cx="870604" cy="555848"/>
              <a:chOff x="6126452" y="1383037"/>
              <a:chExt cx="822960" cy="758952"/>
            </a:xfrm>
          </p:grpSpPr>
          <p:sp>
            <p:nvSpPr>
              <p:cNvPr id="68" name="TextBox 67">
                <a:extLst>
                  <a:ext uri="{FF2B5EF4-FFF2-40B4-BE49-F238E27FC236}">
                    <a16:creationId xmlns="" xmlns:a16="http://schemas.microsoft.com/office/drawing/2014/main" id="{A6FBF644-EEC0-4261-A806-B544E55819D4}"/>
                  </a:ext>
                </a:extLst>
              </p:cNvPr>
              <p:cNvSpPr txBox="1"/>
              <p:nvPr/>
            </p:nvSpPr>
            <p:spPr>
              <a:xfrm>
                <a:off x="6126452" y="1383037"/>
                <a:ext cx="822960" cy="758952"/>
              </a:xfrm>
              <a:prstGeom prst="roundRect">
                <a:avLst/>
              </a:prstGeom>
              <a:solidFill>
                <a:srgbClr val="9D5125"/>
              </a:solidFill>
            </p:spPr>
            <p:txBody>
              <a:bodyPr wrap="square" tIns="109728" bIns="91440" rtlCol="0" anchor="ctr" anchorCtr="0">
                <a:noAutofit/>
              </a:bodyPr>
              <a:lstStyle/>
              <a:p>
                <a:pPr algn="ctr">
                  <a:lnSpc>
                    <a:spcPct val="90000"/>
                  </a:lnSpc>
                </a:pPr>
                <a:endParaRPr lang="en-US" sz="8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69" name="TextBox 68">
                <a:extLst>
                  <a:ext uri="{FF2B5EF4-FFF2-40B4-BE49-F238E27FC236}">
                    <a16:creationId xmlns="" xmlns:a16="http://schemas.microsoft.com/office/drawing/2014/main" id="{41BC3B04-63C8-4166-9623-3BF8427CD87B}"/>
                  </a:ext>
                </a:extLst>
              </p:cNvPr>
              <p:cNvSpPr txBox="1"/>
              <p:nvPr/>
            </p:nvSpPr>
            <p:spPr>
              <a:xfrm>
                <a:off x="6126452" y="1383037"/>
                <a:ext cx="822960" cy="731520"/>
              </a:xfrm>
              <a:prstGeom prst="roundRect">
                <a:avLst/>
              </a:prstGeom>
              <a:solidFill>
                <a:srgbClr val="F58534"/>
              </a:solidFill>
            </p:spPr>
            <p:txBody>
              <a:bodyPr wrap="square" tIns="109728" bIns="91440" rtlCol="0" anchor="b" anchorCtr="0">
                <a:noAutofit/>
              </a:bodyPr>
              <a:lstStyle/>
              <a:p>
                <a:pPr algn="ctr">
                  <a:lnSpc>
                    <a:spcPct val="90000"/>
                  </a:lnSpc>
                </a:pPr>
                <a:endParaRPr lang="en-US" sz="8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52" name="Group 51">
              <a:extLst>
                <a:ext uri="{FF2B5EF4-FFF2-40B4-BE49-F238E27FC236}">
                  <a16:creationId xmlns="" xmlns:a16="http://schemas.microsoft.com/office/drawing/2014/main" id="{D8E4E292-04F1-40AA-810E-4789C8C03908}"/>
                </a:ext>
              </a:extLst>
            </p:cNvPr>
            <p:cNvGrpSpPr/>
            <p:nvPr/>
          </p:nvGrpSpPr>
          <p:grpSpPr>
            <a:xfrm>
              <a:off x="6656809" y="4210486"/>
              <a:ext cx="870604" cy="555848"/>
              <a:chOff x="6126452" y="1383037"/>
              <a:chExt cx="822960" cy="758952"/>
            </a:xfrm>
          </p:grpSpPr>
          <p:sp>
            <p:nvSpPr>
              <p:cNvPr id="66" name="TextBox 65">
                <a:extLst>
                  <a:ext uri="{FF2B5EF4-FFF2-40B4-BE49-F238E27FC236}">
                    <a16:creationId xmlns="" xmlns:a16="http://schemas.microsoft.com/office/drawing/2014/main" id="{A9EAD1E3-70D4-48D3-B433-0C9B34568808}"/>
                  </a:ext>
                </a:extLst>
              </p:cNvPr>
              <p:cNvSpPr txBox="1"/>
              <p:nvPr/>
            </p:nvSpPr>
            <p:spPr>
              <a:xfrm>
                <a:off x="6126452" y="1383037"/>
                <a:ext cx="822960" cy="758952"/>
              </a:xfrm>
              <a:prstGeom prst="roundRect">
                <a:avLst/>
              </a:prstGeom>
              <a:solidFill>
                <a:srgbClr val="9D5125"/>
              </a:solidFill>
            </p:spPr>
            <p:txBody>
              <a:bodyPr wrap="square" tIns="109728" bIns="91440" rtlCol="0" anchor="ctr" anchorCtr="0">
                <a:noAutofit/>
              </a:bodyPr>
              <a:lstStyle/>
              <a:p>
                <a:pPr algn="ctr">
                  <a:lnSpc>
                    <a:spcPct val="90000"/>
                  </a:lnSpc>
                </a:pPr>
                <a:endParaRPr lang="en-US" sz="8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67" name="TextBox 66">
                <a:extLst>
                  <a:ext uri="{FF2B5EF4-FFF2-40B4-BE49-F238E27FC236}">
                    <a16:creationId xmlns="" xmlns:a16="http://schemas.microsoft.com/office/drawing/2014/main" id="{167B8E9F-4F66-4143-B7CE-8C867A1B1358}"/>
                  </a:ext>
                </a:extLst>
              </p:cNvPr>
              <p:cNvSpPr txBox="1"/>
              <p:nvPr/>
            </p:nvSpPr>
            <p:spPr>
              <a:xfrm>
                <a:off x="6126452" y="1383037"/>
                <a:ext cx="822960" cy="731520"/>
              </a:xfrm>
              <a:prstGeom prst="roundRect">
                <a:avLst/>
              </a:prstGeom>
              <a:solidFill>
                <a:srgbClr val="F58534"/>
              </a:solidFill>
            </p:spPr>
            <p:txBody>
              <a:bodyPr wrap="square" tIns="109728" bIns="91440" rtlCol="0" anchor="b" anchorCtr="0">
                <a:noAutofit/>
              </a:bodyPr>
              <a:lstStyle/>
              <a:p>
                <a:pPr algn="ctr">
                  <a:lnSpc>
                    <a:spcPct val="90000"/>
                  </a:lnSpc>
                </a:pPr>
                <a:endParaRPr lang="en-US" sz="8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53" name="Group 52">
              <a:extLst>
                <a:ext uri="{FF2B5EF4-FFF2-40B4-BE49-F238E27FC236}">
                  <a16:creationId xmlns="" xmlns:a16="http://schemas.microsoft.com/office/drawing/2014/main" id="{52B4053D-8447-486C-AE67-4121876DDC57}"/>
                </a:ext>
              </a:extLst>
            </p:cNvPr>
            <p:cNvGrpSpPr/>
            <p:nvPr/>
          </p:nvGrpSpPr>
          <p:grpSpPr>
            <a:xfrm>
              <a:off x="5786225" y="4298646"/>
              <a:ext cx="736665" cy="357644"/>
              <a:chOff x="6126452" y="1383037"/>
              <a:chExt cx="822960" cy="347472"/>
            </a:xfrm>
          </p:grpSpPr>
          <p:sp>
            <p:nvSpPr>
              <p:cNvPr id="64" name="TextBox 63">
                <a:extLst>
                  <a:ext uri="{FF2B5EF4-FFF2-40B4-BE49-F238E27FC236}">
                    <a16:creationId xmlns="" xmlns:a16="http://schemas.microsoft.com/office/drawing/2014/main" id="{890FB678-510D-458F-85C4-C47EB85F4B26}"/>
                  </a:ext>
                </a:extLst>
              </p:cNvPr>
              <p:cNvSpPr txBox="1"/>
              <p:nvPr/>
            </p:nvSpPr>
            <p:spPr>
              <a:xfrm>
                <a:off x="6126452" y="1383037"/>
                <a:ext cx="822960" cy="347472"/>
              </a:xfrm>
              <a:prstGeom prst="roundRect">
                <a:avLst/>
              </a:prstGeom>
              <a:solidFill>
                <a:schemeClr val="accent2">
                  <a:lumMod val="50000"/>
                </a:schemeClr>
              </a:solidFill>
            </p:spPr>
            <p:txBody>
              <a:bodyPr wrap="square" tIns="109728" bIns="91440" rtlCol="0" anchor="ctr" anchorCtr="0">
                <a:noAutofit/>
              </a:bodyPr>
              <a:lstStyle/>
              <a:p>
                <a:pPr algn="ctr">
                  <a:lnSpc>
                    <a:spcPct val="90000"/>
                  </a:lnSpc>
                </a:pPr>
                <a:endParaRPr lang="en-US" sz="8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65" name="TextBox 64">
                <a:extLst>
                  <a:ext uri="{FF2B5EF4-FFF2-40B4-BE49-F238E27FC236}">
                    <a16:creationId xmlns="" xmlns:a16="http://schemas.microsoft.com/office/drawing/2014/main" id="{75806B96-4B71-4DBE-85F4-A7DADF83299B}"/>
                  </a:ext>
                </a:extLst>
              </p:cNvPr>
              <p:cNvSpPr txBox="1"/>
              <p:nvPr/>
            </p:nvSpPr>
            <p:spPr>
              <a:xfrm>
                <a:off x="6126452" y="1383037"/>
                <a:ext cx="822960" cy="320040"/>
              </a:xfrm>
              <a:prstGeom prst="roundRect">
                <a:avLst/>
              </a:prstGeom>
              <a:solidFill>
                <a:schemeClr val="accent2"/>
              </a:solidFill>
            </p:spPr>
            <p:txBody>
              <a:bodyPr wrap="square" tIns="109728" bIns="91440" rtlCol="0" anchor="ctr" anchorCtr="0">
                <a:noAutofit/>
              </a:bodyPr>
              <a:lstStyle/>
              <a:p>
                <a:pPr algn="ctr">
                  <a:lnSpc>
                    <a:spcPct val="90000"/>
                  </a:lnSpc>
                </a:pPr>
                <a:endParaRPr lang="en-US" sz="8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54" name="Group 53">
              <a:extLst>
                <a:ext uri="{FF2B5EF4-FFF2-40B4-BE49-F238E27FC236}">
                  <a16:creationId xmlns="" xmlns:a16="http://schemas.microsoft.com/office/drawing/2014/main" id="{F3774DA5-8339-418D-8EE4-AAD64D5D5192}"/>
                </a:ext>
              </a:extLst>
            </p:cNvPr>
            <p:cNvGrpSpPr/>
            <p:nvPr/>
          </p:nvGrpSpPr>
          <p:grpSpPr>
            <a:xfrm>
              <a:off x="6723778" y="4298646"/>
              <a:ext cx="736665" cy="357644"/>
              <a:chOff x="6126452" y="1383037"/>
              <a:chExt cx="822960" cy="347472"/>
            </a:xfrm>
          </p:grpSpPr>
          <p:sp>
            <p:nvSpPr>
              <p:cNvPr id="62" name="TextBox 61">
                <a:extLst>
                  <a:ext uri="{FF2B5EF4-FFF2-40B4-BE49-F238E27FC236}">
                    <a16:creationId xmlns="" xmlns:a16="http://schemas.microsoft.com/office/drawing/2014/main" id="{EDFF4412-BC7F-4EEA-BDCF-0A3E27466A9B}"/>
                  </a:ext>
                </a:extLst>
              </p:cNvPr>
              <p:cNvSpPr txBox="1"/>
              <p:nvPr/>
            </p:nvSpPr>
            <p:spPr>
              <a:xfrm>
                <a:off x="6126452" y="1383037"/>
                <a:ext cx="822960" cy="347472"/>
              </a:xfrm>
              <a:prstGeom prst="roundRect">
                <a:avLst/>
              </a:prstGeom>
              <a:solidFill>
                <a:schemeClr val="accent2">
                  <a:lumMod val="50000"/>
                </a:schemeClr>
              </a:solidFill>
            </p:spPr>
            <p:txBody>
              <a:bodyPr wrap="square" tIns="109728" bIns="91440" rtlCol="0" anchor="ctr" anchorCtr="0">
                <a:noAutofit/>
              </a:bodyPr>
              <a:lstStyle/>
              <a:p>
                <a:pPr algn="ctr">
                  <a:lnSpc>
                    <a:spcPct val="90000"/>
                  </a:lnSpc>
                </a:pPr>
                <a:endParaRPr lang="en-US" sz="8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63" name="TextBox 62">
                <a:extLst>
                  <a:ext uri="{FF2B5EF4-FFF2-40B4-BE49-F238E27FC236}">
                    <a16:creationId xmlns="" xmlns:a16="http://schemas.microsoft.com/office/drawing/2014/main" id="{A39E7DCC-494F-489A-AF75-B7C723B05D95}"/>
                  </a:ext>
                </a:extLst>
              </p:cNvPr>
              <p:cNvSpPr txBox="1"/>
              <p:nvPr/>
            </p:nvSpPr>
            <p:spPr>
              <a:xfrm>
                <a:off x="6126452" y="1383037"/>
                <a:ext cx="822960" cy="320040"/>
              </a:xfrm>
              <a:prstGeom prst="roundRect">
                <a:avLst/>
              </a:prstGeom>
              <a:solidFill>
                <a:schemeClr val="accent2"/>
              </a:solidFill>
            </p:spPr>
            <p:txBody>
              <a:bodyPr wrap="square" tIns="109728" bIns="91440" rtlCol="0" anchor="ctr" anchorCtr="0">
                <a:noAutofit/>
              </a:bodyPr>
              <a:lstStyle/>
              <a:p>
                <a:pPr algn="ctr">
                  <a:lnSpc>
                    <a:spcPct val="90000"/>
                  </a:lnSpc>
                </a:pPr>
                <a:endParaRPr lang="en-US" sz="8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sp>
          <p:nvSpPr>
            <p:cNvPr id="55" name="Rectangle 54">
              <a:extLst>
                <a:ext uri="{FF2B5EF4-FFF2-40B4-BE49-F238E27FC236}">
                  <a16:creationId xmlns="" xmlns:a16="http://schemas.microsoft.com/office/drawing/2014/main" id="{C09DF38F-0347-4D31-A7C7-D406D298BF21}"/>
                </a:ext>
              </a:extLst>
            </p:cNvPr>
            <p:cNvSpPr/>
            <p:nvPr/>
          </p:nvSpPr>
          <p:spPr>
            <a:xfrm>
              <a:off x="5589782" y="4094569"/>
              <a:ext cx="2063469" cy="781199"/>
            </a:xfrm>
            <a:prstGeom prst="rect">
              <a:avLst/>
            </a:prstGeom>
            <a:noFill/>
            <a:ln w="9525">
              <a:solidFill>
                <a:schemeClr val="accent1"/>
              </a:solidFill>
              <a:prstDash val="dash"/>
              <a:tailEnd type="arrow" w="lg" len="sm"/>
            </a:ln>
          </p:spPr>
          <p:style>
            <a:lnRef idx="2">
              <a:schemeClr val="accent1"/>
            </a:lnRef>
            <a:fillRef idx="1">
              <a:schemeClr val="lt1"/>
            </a:fillRef>
            <a:effectRef idx="0">
              <a:schemeClr val="accent1"/>
            </a:effectRef>
            <a:fontRef idx="minor">
              <a:schemeClr val="dk1"/>
            </a:fontRef>
          </p:style>
          <p:txBody>
            <a:bodyPr tIns="0" rIns="109728" bIns="91440" rtlCol="0" anchor="b" anchorCtr="0"/>
            <a:lstStyle/>
            <a:p>
              <a:pPr algn="r" defTabSz="685800">
                <a:lnSpc>
                  <a:spcPct val="90000"/>
                </a:lnSpc>
              </a:pPr>
              <a:endParaRPr lang="en-US" sz="800" dirty="0">
                <a:gradFill>
                  <a:gsLst>
                    <a:gs pos="98876">
                      <a:schemeClr val="tx1"/>
                    </a:gs>
                    <a:gs pos="83708">
                      <a:schemeClr val="tx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pic>
          <p:nvPicPr>
            <p:cNvPr id="56" name="Image" descr="Image">
              <a:extLst>
                <a:ext uri="{FF2B5EF4-FFF2-40B4-BE49-F238E27FC236}">
                  <a16:creationId xmlns="" xmlns:a16="http://schemas.microsoft.com/office/drawing/2014/main" id="{133F1F3F-B598-4698-B9C7-09BB37711E0B}"/>
                </a:ext>
              </a:extLst>
            </p:cNvPr>
            <p:cNvPicPr>
              <a:picLocks noChangeAspect="1"/>
            </p:cNvPicPr>
            <p:nvPr/>
          </p:nvPicPr>
          <p:blipFill>
            <a:blip r:embed="rId2">
              <a:extLst/>
            </a:blip>
            <a:srcRect t="15332" b="20417"/>
            <a:stretch>
              <a:fillRect/>
            </a:stretch>
          </p:blipFill>
          <p:spPr>
            <a:xfrm>
              <a:off x="5930623" y="4308964"/>
              <a:ext cx="447869" cy="289400"/>
            </a:xfrm>
            <a:prstGeom prst="rect">
              <a:avLst/>
            </a:prstGeom>
            <a:ln w="12700">
              <a:miter lim="400000"/>
            </a:ln>
          </p:spPr>
        </p:pic>
        <p:pic>
          <p:nvPicPr>
            <p:cNvPr id="57" name="Image" descr="Image">
              <a:extLst>
                <a:ext uri="{FF2B5EF4-FFF2-40B4-BE49-F238E27FC236}">
                  <a16:creationId xmlns="" xmlns:a16="http://schemas.microsoft.com/office/drawing/2014/main" id="{61272BBB-4104-4337-ADD7-5A307E8F2288}"/>
                </a:ext>
              </a:extLst>
            </p:cNvPr>
            <p:cNvPicPr>
              <a:picLocks noChangeAspect="1"/>
            </p:cNvPicPr>
            <p:nvPr/>
          </p:nvPicPr>
          <p:blipFill>
            <a:blip r:embed="rId2">
              <a:extLst/>
            </a:blip>
            <a:srcRect t="15332" b="20417"/>
            <a:stretch>
              <a:fillRect/>
            </a:stretch>
          </p:blipFill>
          <p:spPr>
            <a:xfrm>
              <a:off x="6868175" y="4308964"/>
              <a:ext cx="447869" cy="289400"/>
            </a:xfrm>
            <a:prstGeom prst="rect">
              <a:avLst/>
            </a:prstGeom>
            <a:ln w="12700">
              <a:miter lim="400000"/>
            </a:ln>
          </p:spPr>
        </p:pic>
        <p:cxnSp>
          <p:nvCxnSpPr>
            <p:cNvPr id="58" name="Straight Arrow Connector 57">
              <a:extLst>
                <a:ext uri="{FF2B5EF4-FFF2-40B4-BE49-F238E27FC236}">
                  <a16:creationId xmlns="" xmlns:a16="http://schemas.microsoft.com/office/drawing/2014/main" id="{566FC2E3-35A4-4397-980B-167C9B7A5C21}"/>
                </a:ext>
              </a:extLst>
            </p:cNvPr>
            <p:cNvCxnSpPr>
              <a:cxnSpLocks/>
            </p:cNvCxnSpPr>
            <p:nvPr/>
          </p:nvCxnSpPr>
          <p:spPr>
            <a:xfrm flipV="1">
              <a:off x="6154557" y="3933286"/>
              <a:ext cx="1" cy="365760"/>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59" name="Straight Arrow Connector 58">
              <a:extLst>
                <a:ext uri="{FF2B5EF4-FFF2-40B4-BE49-F238E27FC236}">
                  <a16:creationId xmlns="" xmlns:a16="http://schemas.microsoft.com/office/drawing/2014/main" id="{E3BFDB54-816A-45FA-A3D5-C48409F2BD95}"/>
                </a:ext>
              </a:extLst>
            </p:cNvPr>
            <p:cNvCxnSpPr>
              <a:cxnSpLocks/>
            </p:cNvCxnSpPr>
            <p:nvPr/>
          </p:nvCxnSpPr>
          <p:spPr>
            <a:xfrm flipV="1">
              <a:off x="7092111" y="3933286"/>
              <a:ext cx="1" cy="365760"/>
            </a:xfrm>
            <a:prstGeom prst="straightConnector1">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60" name="Straight Connector 59">
              <a:extLst>
                <a:ext uri="{FF2B5EF4-FFF2-40B4-BE49-F238E27FC236}">
                  <a16:creationId xmlns="" xmlns:a16="http://schemas.microsoft.com/office/drawing/2014/main" id="{59AD97FC-E57C-45E5-BA54-00A9BC70798D}"/>
                </a:ext>
              </a:extLst>
            </p:cNvPr>
            <p:cNvCxnSpPr/>
            <p:nvPr/>
          </p:nvCxnSpPr>
          <p:spPr>
            <a:xfrm flipV="1">
              <a:off x="6154557" y="3434593"/>
              <a:ext cx="265447" cy="265448"/>
            </a:xfrm>
            <a:prstGeom prst="line">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cxnSp>
          <p:nvCxnSpPr>
            <p:cNvPr id="61" name="Straight Connector 60">
              <a:extLst>
                <a:ext uri="{FF2B5EF4-FFF2-40B4-BE49-F238E27FC236}">
                  <a16:creationId xmlns="" xmlns:a16="http://schemas.microsoft.com/office/drawing/2014/main" id="{53999BC1-3C14-49A5-977B-56822E7EB2A0}"/>
                </a:ext>
              </a:extLst>
            </p:cNvPr>
            <p:cNvCxnSpPr>
              <a:cxnSpLocks/>
            </p:cNvCxnSpPr>
            <p:nvPr/>
          </p:nvCxnSpPr>
          <p:spPr>
            <a:xfrm flipH="1" flipV="1">
              <a:off x="6826662" y="3434593"/>
              <a:ext cx="265447" cy="265448"/>
            </a:xfrm>
            <a:prstGeom prst="line">
              <a:avLst/>
            </a:pr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cxnSp>
      </p:grpSp>
      <p:grpSp>
        <p:nvGrpSpPr>
          <p:cNvPr id="72" name="Group 71">
            <a:extLst>
              <a:ext uri="{FF2B5EF4-FFF2-40B4-BE49-F238E27FC236}">
                <a16:creationId xmlns="" xmlns:a16="http://schemas.microsoft.com/office/drawing/2014/main" id="{E7DCC121-8D05-4C94-AC33-4ACF765320C2}"/>
              </a:ext>
            </a:extLst>
          </p:cNvPr>
          <p:cNvGrpSpPr/>
          <p:nvPr/>
        </p:nvGrpSpPr>
        <p:grpSpPr>
          <a:xfrm>
            <a:off x="3883682" y="1739079"/>
            <a:ext cx="4917697" cy="758952"/>
            <a:chOff x="3883682" y="2044843"/>
            <a:chExt cx="4917697" cy="758952"/>
          </a:xfrm>
        </p:grpSpPr>
        <p:grpSp>
          <p:nvGrpSpPr>
            <p:cNvPr id="73" name="Group 72">
              <a:extLst>
                <a:ext uri="{FF2B5EF4-FFF2-40B4-BE49-F238E27FC236}">
                  <a16:creationId xmlns="" xmlns:a16="http://schemas.microsoft.com/office/drawing/2014/main" id="{7EC0AAB0-BB62-49A7-AB1B-A1A75E1F1BBE}"/>
                </a:ext>
              </a:extLst>
            </p:cNvPr>
            <p:cNvGrpSpPr/>
            <p:nvPr/>
          </p:nvGrpSpPr>
          <p:grpSpPr>
            <a:xfrm>
              <a:off x="3883682" y="2044843"/>
              <a:ext cx="1092144" cy="758952"/>
              <a:chOff x="2306511" y="2192274"/>
              <a:chExt cx="1092144" cy="758952"/>
            </a:xfrm>
          </p:grpSpPr>
          <p:sp>
            <p:nvSpPr>
              <p:cNvPr id="95" name="Rectangle 94">
                <a:extLst>
                  <a:ext uri="{FF2B5EF4-FFF2-40B4-BE49-F238E27FC236}">
                    <a16:creationId xmlns="" xmlns:a16="http://schemas.microsoft.com/office/drawing/2014/main" id="{0ADCF4A8-DA2A-4800-AAF0-3E01E1D7A0E4}"/>
                  </a:ext>
                </a:extLst>
              </p:cNvPr>
              <p:cNvSpPr/>
              <p:nvPr/>
            </p:nvSpPr>
            <p:spPr>
              <a:xfrm>
                <a:off x="2306511" y="2192274"/>
                <a:ext cx="1092144" cy="758952"/>
              </a:xfrm>
              <a:prstGeom prst="rect">
                <a:avLst/>
              </a:prstGeom>
              <a:no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685800">
                  <a:lnSpc>
                    <a:spcPct val="90000"/>
                  </a:lnSpc>
                </a:pPr>
                <a:endParaRPr lang="en-US" sz="1350" dirty="0">
                  <a:solidFill>
                    <a:schemeClr val="accent2"/>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96" name="TextBox 95">
                <a:extLst>
                  <a:ext uri="{FF2B5EF4-FFF2-40B4-BE49-F238E27FC236}">
                    <a16:creationId xmlns="" xmlns:a16="http://schemas.microsoft.com/office/drawing/2014/main" id="{A7A438DE-78EA-4671-99E0-8EB42D9EB554}"/>
                  </a:ext>
                </a:extLst>
              </p:cNvPr>
              <p:cNvSpPr txBox="1"/>
              <p:nvPr/>
            </p:nvSpPr>
            <p:spPr>
              <a:xfrm>
                <a:off x="2319396" y="2200216"/>
                <a:ext cx="975011" cy="692497"/>
              </a:xfrm>
              <a:prstGeom prst="rect">
                <a:avLst/>
              </a:prstGeom>
              <a:noFill/>
            </p:spPr>
            <p:txBody>
              <a:bodyPr wrap="none" tIns="91440" rtlCol="0">
                <a:spAutoFit/>
              </a:bodyPr>
              <a:lstStyle/>
              <a:p>
                <a:pPr defTabSz="685800">
                  <a:lnSpc>
                    <a:spcPct val="90000"/>
                  </a:lnSpc>
                </a:pPr>
                <a:r>
                  <a:rPr lang="en-US" sz="800" dirty="0" err="1" smtClean="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t>ReplicaSet</a:t>
                </a:r>
                <a:r>
                  <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t/>
                </a:r>
                <a:br>
                  <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br>
                <a:endPar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endParaRPr>
              </a:p>
              <a:p>
                <a:pPr defTabSz="685800">
                  <a:lnSpc>
                    <a:spcPct val="90000"/>
                  </a:lnSpc>
                </a:pPr>
                <a:endPar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endParaRPr>
              </a:p>
              <a:p>
                <a:pPr defTabSz="685800">
                  <a:lnSpc>
                    <a:spcPct val="90000"/>
                  </a:lnSpc>
                </a:pPr>
                <a:r>
                  <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t>#Pods—2</a:t>
                </a:r>
              </a:p>
              <a:p>
                <a:pPr defTabSz="685800">
                  <a:lnSpc>
                    <a:spcPct val="90000"/>
                  </a:lnSpc>
                </a:pPr>
                <a:r>
                  <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t>label selector: v1</a:t>
                </a:r>
              </a:p>
            </p:txBody>
          </p:sp>
        </p:grpSp>
        <p:grpSp>
          <p:nvGrpSpPr>
            <p:cNvPr id="74" name="Group 73">
              <a:extLst>
                <a:ext uri="{FF2B5EF4-FFF2-40B4-BE49-F238E27FC236}">
                  <a16:creationId xmlns="" xmlns:a16="http://schemas.microsoft.com/office/drawing/2014/main" id="{EE4B406B-B5E5-4C36-93B8-A8338378447C}"/>
                </a:ext>
              </a:extLst>
            </p:cNvPr>
            <p:cNvGrpSpPr/>
            <p:nvPr/>
          </p:nvGrpSpPr>
          <p:grpSpPr>
            <a:xfrm>
              <a:off x="7709235" y="2044843"/>
              <a:ext cx="1092144" cy="758952"/>
              <a:chOff x="2306511" y="2192274"/>
              <a:chExt cx="1092144" cy="758952"/>
            </a:xfrm>
          </p:grpSpPr>
          <p:sp>
            <p:nvSpPr>
              <p:cNvPr id="93" name="Rectangle 92">
                <a:extLst>
                  <a:ext uri="{FF2B5EF4-FFF2-40B4-BE49-F238E27FC236}">
                    <a16:creationId xmlns="" xmlns:a16="http://schemas.microsoft.com/office/drawing/2014/main" id="{9794E0BC-9127-44CE-9213-6895C044FA0C}"/>
                  </a:ext>
                </a:extLst>
              </p:cNvPr>
              <p:cNvSpPr/>
              <p:nvPr/>
            </p:nvSpPr>
            <p:spPr>
              <a:xfrm>
                <a:off x="2306511" y="2192274"/>
                <a:ext cx="1092144" cy="758952"/>
              </a:xfrm>
              <a:prstGeom prst="rect">
                <a:avLst/>
              </a:prstGeom>
              <a:noFill/>
              <a:ln w="6350">
                <a:solidFill>
                  <a:schemeClr val="tx2"/>
                </a:solidFill>
                <a:prstDash val="dash"/>
              </a:ln>
            </p:spPr>
            <p:style>
              <a:lnRef idx="2">
                <a:schemeClr val="accent1"/>
              </a:lnRef>
              <a:fillRef idx="1">
                <a:schemeClr val="lt1"/>
              </a:fillRef>
              <a:effectRef idx="0">
                <a:schemeClr val="accent1"/>
              </a:effectRef>
              <a:fontRef idx="minor">
                <a:schemeClr val="dk1"/>
              </a:fontRef>
            </p:style>
            <p:txBody>
              <a:bodyPr anchor="ctr"/>
              <a:lstStyle/>
              <a:p>
                <a:pPr algn="ctr" defTabSz="685800">
                  <a:lnSpc>
                    <a:spcPct val="90000"/>
                  </a:lnSpc>
                </a:pPr>
                <a:endParaRPr lang="en-US" sz="1350" dirty="0">
                  <a:solidFill>
                    <a:schemeClr val="accent2"/>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94" name="TextBox 93">
                <a:extLst>
                  <a:ext uri="{FF2B5EF4-FFF2-40B4-BE49-F238E27FC236}">
                    <a16:creationId xmlns="" xmlns:a16="http://schemas.microsoft.com/office/drawing/2014/main" id="{0C98779B-4BAE-486D-9916-5E7369FA56D6}"/>
                  </a:ext>
                </a:extLst>
              </p:cNvPr>
              <p:cNvSpPr txBox="1"/>
              <p:nvPr/>
            </p:nvSpPr>
            <p:spPr>
              <a:xfrm>
                <a:off x="2306511" y="2192274"/>
                <a:ext cx="974947" cy="692497"/>
              </a:xfrm>
              <a:prstGeom prst="rect">
                <a:avLst/>
              </a:prstGeom>
              <a:noFill/>
            </p:spPr>
            <p:txBody>
              <a:bodyPr wrap="none" tIns="91440" rtlCol="0">
                <a:spAutoFit/>
              </a:bodyPr>
              <a:lstStyle/>
              <a:p>
                <a:pPr defTabSz="685800">
                  <a:lnSpc>
                    <a:spcPct val="90000"/>
                  </a:lnSpc>
                </a:pPr>
                <a:r>
                  <a:rPr lang="en-US" sz="800" dirty="0" err="1" smtClean="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t>ReplicaSet</a:t>
                </a:r>
                <a:r>
                  <a:rPr lang="en-US" sz="800" smtClean="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t/>
                </a:r>
                <a:br>
                  <a:rPr lang="en-US" sz="800" smtClean="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br>
                <a:endPar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endParaRPr>
              </a:p>
              <a:p>
                <a:pPr defTabSz="685800">
                  <a:lnSpc>
                    <a:spcPct val="90000"/>
                  </a:lnSpc>
                </a:pPr>
                <a:endPar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endParaRPr>
              </a:p>
              <a:p>
                <a:pPr defTabSz="685800">
                  <a:lnSpc>
                    <a:spcPct val="90000"/>
                  </a:lnSpc>
                </a:pPr>
                <a:r>
                  <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t>#Pods—1</a:t>
                </a:r>
              </a:p>
              <a:p>
                <a:pPr defTabSz="685800">
                  <a:lnSpc>
                    <a:spcPct val="90000"/>
                  </a:lnSpc>
                </a:pPr>
                <a:r>
                  <a:rPr lang="en-US" sz="800" dirty="0">
                    <a:solidFill>
                      <a:schemeClr val="dk1"/>
                    </a:solidFill>
                    <a:latin typeface="Amazon Ember" panose="020B0603020204020204" pitchFamily="34" charset="0"/>
                    <a:ea typeface="Amazon Ember" panose="020B0603020204020204" pitchFamily="34" charset="0"/>
                    <a:cs typeface="Amazon Ember" panose="020B0603020204020204" pitchFamily="34" charset="0"/>
                    <a:sym typeface="Helvetica"/>
                  </a:rPr>
                  <a:t>label selector: v2</a:t>
                </a:r>
              </a:p>
            </p:txBody>
          </p:sp>
        </p:grpSp>
        <p:grpSp>
          <p:nvGrpSpPr>
            <p:cNvPr id="75" name="Group 74">
              <a:extLst>
                <a:ext uri="{FF2B5EF4-FFF2-40B4-BE49-F238E27FC236}">
                  <a16:creationId xmlns="" xmlns:a16="http://schemas.microsoft.com/office/drawing/2014/main" id="{07973DE1-9148-4137-B847-00731A328C1D}"/>
                </a:ext>
              </a:extLst>
            </p:cNvPr>
            <p:cNvGrpSpPr/>
            <p:nvPr/>
          </p:nvGrpSpPr>
          <p:grpSpPr>
            <a:xfrm>
              <a:off x="5184387" y="2321829"/>
              <a:ext cx="720492" cy="481966"/>
              <a:chOff x="667604" y="1308351"/>
              <a:chExt cx="1005840" cy="672846"/>
            </a:xfrm>
          </p:grpSpPr>
          <p:grpSp>
            <p:nvGrpSpPr>
              <p:cNvPr id="89" name="Group 88">
                <a:extLst>
                  <a:ext uri="{FF2B5EF4-FFF2-40B4-BE49-F238E27FC236}">
                    <a16:creationId xmlns="" xmlns:a16="http://schemas.microsoft.com/office/drawing/2014/main" id="{1A2C15D0-A7E1-45EE-B024-417E59585D02}"/>
                  </a:ext>
                </a:extLst>
              </p:cNvPr>
              <p:cNvGrpSpPr/>
              <p:nvPr/>
            </p:nvGrpSpPr>
            <p:grpSpPr>
              <a:xfrm>
                <a:off x="667604" y="1308351"/>
                <a:ext cx="1005840" cy="672846"/>
                <a:chOff x="6126452" y="1383037"/>
                <a:chExt cx="822960" cy="337612"/>
              </a:xfrm>
            </p:grpSpPr>
            <p:sp>
              <p:nvSpPr>
                <p:cNvPr id="91" name="TextBox 90">
                  <a:extLst>
                    <a:ext uri="{FF2B5EF4-FFF2-40B4-BE49-F238E27FC236}">
                      <a16:creationId xmlns="" xmlns:a16="http://schemas.microsoft.com/office/drawing/2014/main" id="{50CB7403-207E-41E3-AEC9-E6BA19E1F690}"/>
                    </a:ext>
                  </a:extLst>
                </p:cNvPr>
                <p:cNvSpPr txBox="1"/>
                <p:nvPr/>
              </p:nvSpPr>
              <p:spPr>
                <a:xfrm>
                  <a:off x="6126452" y="1383037"/>
                  <a:ext cx="822960" cy="337612"/>
                </a:xfrm>
                <a:prstGeom prst="roundRect">
                  <a:avLst/>
                </a:prstGeom>
                <a:solidFill>
                  <a:schemeClr val="accent2">
                    <a:lumMod val="50000"/>
                  </a:schemeClr>
                </a:solidFill>
              </p:spPr>
              <p:txBody>
                <a:bodyPr wrap="square" tIns="109728" bIns="9144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92" name="TextBox 91">
                  <a:extLst>
                    <a:ext uri="{FF2B5EF4-FFF2-40B4-BE49-F238E27FC236}">
                      <a16:creationId xmlns="" xmlns:a16="http://schemas.microsoft.com/office/drawing/2014/main" id="{07A27B95-8419-4BA1-AF39-6EBB894E7860}"/>
                    </a:ext>
                  </a:extLst>
                </p:cNvPr>
                <p:cNvSpPr txBox="1"/>
                <p:nvPr/>
              </p:nvSpPr>
              <p:spPr>
                <a:xfrm>
                  <a:off x="6126452" y="1383037"/>
                  <a:ext cx="822960" cy="320040"/>
                </a:xfrm>
                <a:prstGeom prst="roundRect">
                  <a:avLst/>
                </a:prstGeom>
                <a:solidFill>
                  <a:schemeClr val="accent2"/>
                </a:solidFill>
              </p:spPr>
              <p:txBody>
                <a:bodyPr wrap="square" tIns="45720" bIns="0" rtlCol="0" anchor="t" anchorCtr="0">
                  <a:noAutofit/>
                </a:bodyPr>
                <a:lstStyle/>
                <a:p>
                  <a:pPr algn="ctr">
                    <a:lnSpc>
                      <a:spcPct val="90000"/>
                    </a:lnSpc>
                  </a:pPr>
                  <a:r>
                    <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Pod</a:t>
                  </a:r>
                </a:p>
              </p:txBody>
            </p:sp>
          </p:grpSp>
          <p:sp>
            <p:nvSpPr>
              <p:cNvPr id="90" name="Rectangle 89">
                <a:extLst>
                  <a:ext uri="{FF2B5EF4-FFF2-40B4-BE49-F238E27FC236}">
                    <a16:creationId xmlns="" xmlns:a16="http://schemas.microsoft.com/office/drawing/2014/main" id="{0672C263-8026-4D47-9809-95BA02A07013}"/>
                  </a:ext>
                </a:extLst>
              </p:cNvPr>
              <p:cNvSpPr/>
              <p:nvPr/>
            </p:nvSpPr>
            <p:spPr>
              <a:xfrm>
                <a:off x="822567" y="1653540"/>
                <a:ext cx="695915" cy="221057"/>
              </a:xfrm>
              <a:prstGeom prst="rect">
                <a:avLst/>
              </a:prstGeom>
              <a:noFill/>
              <a:ln w="9525">
                <a:solidFill>
                  <a:schemeClr val="bg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pPr>
                <a:r>
                  <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v1</a:t>
                </a:r>
              </a:p>
            </p:txBody>
          </p:sp>
        </p:grpSp>
        <p:grpSp>
          <p:nvGrpSpPr>
            <p:cNvPr id="76" name="Group 75">
              <a:extLst>
                <a:ext uri="{FF2B5EF4-FFF2-40B4-BE49-F238E27FC236}">
                  <a16:creationId xmlns="" xmlns:a16="http://schemas.microsoft.com/office/drawing/2014/main" id="{75D2C5DC-5ADC-4AE5-9C05-CBB81AD70A26}"/>
                </a:ext>
              </a:extLst>
            </p:cNvPr>
            <p:cNvGrpSpPr/>
            <p:nvPr/>
          </p:nvGrpSpPr>
          <p:grpSpPr>
            <a:xfrm>
              <a:off x="5982285" y="2321829"/>
              <a:ext cx="720492" cy="481966"/>
              <a:chOff x="667604" y="1308351"/>
              <a:chExt cx="1005840" cy="672846"/>
            </a:xfrm>
          </p:grpSpPr>
          <p:grpSp>
            <p:nvGrpSpPr>
              <p:cNvPr id="85" name="Group 84">
                <a:extLst>
                  <a:ext uri="{FF2B5EF4-FFF2-40B4-BE49-F238E27FC236}">
                    <a16:creationId xmlns="" xmlns:a16="http://schemas.microsoft.com/office/drawing/2014/main" id="{902A2D07-CBDB-4CB8-BA2D-553F5C56B1F2}"/>
                  </a:ext>
                </a:extLst>
              </p:cNvPr>
              <p:cNvGrpSpPr/>
              <p:nvPr/>
            </p:nvGrpSpPr>
            <p:grpSpPr>
              <a:xfrm>
                <a:off x="667604" y="1308351"/>
                <a:ext cx="1005840" cy="672846"/>
                <a:chOff x="6126452" y="1383037"/>
                <a:chExt cx="822960" cy="337612"/>
              </a:xfrm>
            </p:grpSpPr>
            <p:sp>
              <p:nvSpPr>
                <p:cNvPr id="87" name="TextBox 86">
                  <a:extLst>
                    <a:ext uri="{FF2B5EF4-FFF2-40B4-BE49-F238E27FC236}">
                      <a16:creationId xmlns="" xmlns:a16="http://schemas.microsoft.com/office/drawing/2014/main" id="{C3451852-AAC3-4C7F-BB81-470190A90879}"/>
                    </a:ext>
                  </a:extLst>
                </p:cNvPr>
                <p:cNvSpPr txBox="1"/>
                <p:nvPr/>
              </p:nvSpPr>
              <p:spPr>
                <a:xfrm>
                  <a:off x="6126452" y="1383037"/>
                  <a:ext cx="822960" cy="337612"/>
                </a:xfrm>
                <a:prstGeom prst="roundRect">
                  <a:avLst/>
                </a:prstGeom>
                <a:solidFill>
                  <a:schemeClr val="accent2">
                    <a:lumMod val="50000"/>
                  </a:schemeClr>
                </a:solidFill>
              </p:spPr>
              <p:txBody>
                <a:bodyPr wrap="square" tIns="109728" bIns="9144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88" name="TextBox 87">
                  <a:extLst>
                    <a:ext uri="{FF2B5EF4-FFF2-40B4-BE49-F238E27FC236}">
                      <a16:creationId xmlns="" xmlns:a16="http://schemas.microsoft.com/office/drawing/2014/main" id="{03DB10BB-AB25-4B36-BC4E-F1C7743BA80A}"/>
                    </a:ext>
                  </a:extLst>
                </p:cNvPr>
                <p:cNvSpPr txBox="1"/>
                <p:nvPr/>
              </p:nvSpPr>
              <p:spPr>
                <a:xfrm>
                  <a:off x="6126452" y="1383037"/>
                  <a:ext cx="822960" cy="320040"/>
                </a:xfrm>
                <a:prstGeom prst="roundRect">
                  <a:avLst/>
                </a:prstGeom>
                <a:solidFill>
                  <a:schemeClr val="accent2"/>
                </a:solidFill>
              </p:spPr>
              <p:txBody>
                <a:bodyPr wrap="square" tIns="45720" bIns="0" rtlCol="0" anchor="t" anchorCtr="0">
                  <a:noAutofit/>
                </a:bodyPr>
                <a:lstStyle/>
                <a:p>
                  <a:pPr algn="ctr">
                    <a:lnSpc>
                      <a:spcPct val="90000"/>
                    </a:lnSpc>
                  </a:pPr>
                  <a:r>
                    <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Pod</a:t>
                  </a:r>
                </a:p>
              </p:txBody>
            </p:sp>
          </p:grpSp>
          <p:sp>
            <p:nvSpPr>
              <p:cNvPr id="86" name="Rectangle 85">
                <a:extLst>
                  <a:ext uri="{FF2B5EF4-FFF2-40B4-BE49-F238E27FC236}">
                    <a16:creationId xmlns="" xmlns:a16="http://schemas.microsoft.com/office/drawing/2014/main" id="{1BAF030A-EFAD-4807-BBE6-83899A2EF8B7}"/>
                  </a:ext>
                </a:extLst>
              </p:cNvPr>
              <p:cNvSpPr/>
              <p:nvPr/>
            </p:nvSpPr>
            <p:spPr>
              <a:xfrm>
                <a:off x="822567" y="1653540"/>
                <a:ext cx="695915" cy="221057"/>
              </a:xfrm>
              <a:prstGeom prst="rect">
                <a:avLst/>
              </a:prstGeom>
              <a:noFill/>
              <a:ln w="9525">
                <a:solidFill>
                  <a:schemeClr val="bg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pPr>
                <a:r>
                  <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v1</a:t>
                </a:r>
              </a:p>
            </p:txBody>
          </p:sp>
        </p:grpSp>
        <p:grpSp>
          <p:nvGrpSpPr>
            <p:cNvPr id="77" name="Group 76">
              <a:extLst>
                <a:ext uri="{FF2B5EF4-FFF2-40B4-BE49-F238E27FC236}">
                  <a16:creationId xmlns="" xmlns:a16="http://schemas.microsoft.com/office/drawing/2014/main" id="{664AC389-6074-4958-AD03-35ED90A912EA}"/>
                </a:ext>
              </a:extLst>
            </p:cNvPr>
            <p:cNvGrpSpPr/>
            <p:nvPr/>
          </p:nvGrpSpPr>
          <p:grpSpPr>
            <a:xfrm>
              <a:off x="6780183" y="2321829"/>
              <a:ext cx="720492" cy="481966"/>
              <a:chOff x="667604" y="1308351"/>
              <a:chExt cx="1005840" cy="672846"/>
            </a:xfrm>
          </p:grpSpPr>
          <p:grpSp>
            <p:nvGrpSpPr>
              <p:cNvPr id="81" name="Group 80">
                <a:extLst>
                  <a:ext uri="{FF2B5EF4-FFF2-40B4-BE49-F238E27FC236}">
                    <a16:creationId xmlns="" xmlns:a16="http://schemas.microsoft.com/office/drawing/2014/main" id="{DEBD19A9-EB6C-4EE3-8ACB-8AE559CFACFC}"/>
                  </a:ext>
                </a:extLst>
              </p:cNvPr>
              <p:cNvGrpSpPr/>
              <p:nvPr/>
            </p:nvGrpSpPr>
            <p:grpSpPr>
              <a:xfrm>
                <a:off x="667604" y="1308351"/>
                <a:ext cx="1005840" cy="672846"/>
                <a:chOff x="6126452" y="1383037"/>
                <a:chExt cx="822960" cy="337612"/>
              </a:xfrm>
            </p:grpSpPr>
            <p:sp>
              <p:nvSpPr>
                <p:cNvPr id="83" name="TextBox 82">
                  <a:extLst>
                    <a:ext uri="{FF2B5EF4-FFF2-40B4-BE49-F238E27FC236}">
                      <a16:creationId xmlns="" xmlns:a16="http://schemas.microsoft.com/office/drawing/2014/main" id="{24A93355-C33D-48AD-B4DD-49EE6B119137}"/>
                    </a:ext>
                  </a:extLst>
                </p:cNvPr>
                <p:cNvSpPr txBox="1"/>
                <p:nvPr/>
              </p:nvSpPr>
              <p:spPr>
                <a:xfrm>
                  <a:off x="6126452" y="1383037"/>
                  <a:ext cx="822960" cy="337612"/>
                </a:xfrm>
                <a:prstGeom prst="roundRect">
                  <a:avLst/>
                </a:prstGeom>
                <a:solidFill>
                  <a:schemeClr val="accent2">
                    <a:lumMod val="50000"/>
                  </a:schemeClr>
                </a:solidFill>
              </p:spPr>
              <p:txBody>
                <a:bodyPr wrap="square" tIns="109728" bIns="9144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84" name="TextBox 83">
                  <a:extLst>
                    <a:ext uri="{FF2B5EF4-FFF2-40B4-BE49-F238E27FC236}">
                      <a16:creationId xmlns="" xmlns:a16="http://schemas.microsoft.com/office/drawing/2014/main" id="{C8FE27E7-EFAB-4ADC-B58D-AEFB147BFC05}"/>
                    </a:ext>
                  </a:extLst>
                </p:cNvPr>
                <p:cNvSpPr txBox="1"/>
                <p:nvPr/>
              </p:nvSpPr>
              <p:spPr>
                <a:xfrm>
                  <a:off x="6126452" y="1383037"/>
                  <a:ext cx="822960" cy="320040"/>
                </a:xfrm>
                <a:prstGeom prst="roundRect">
                  <a:avLst/>
                </a:prstGeom>
                <a:solidFill>
                  <a:schemeClr val="accent2"/>
                </a:solidFill>
              </p:spPr>
              <p:txBody>
                <a:bodyPr wrap="square" tIns="45720" bIns="0" rtlCol="0" anchor="t" anchorCtr="0">
                  <a:noAutofit/>
                </a:bodyPr>
                <a:lstStyle/>
                <a:p>
                  <a:pPr algn="ctr">
                    <a:lnSpc>
                      <a:spcPct val="90000"/>
                    </a:lnSpc>
                  </a:pPr>
                  <a:r>
                    <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Pod</a:t>
                  </a:r>
                </a:p>
              </p:txBody>
            </p:sp>
          </p:grpSp>
          <p:sp>
            <p:nvSpPr>
              <p:cNvPr id="82" name="Rectangle 81">
                <a:extLst>
                  <a:ext uri="{FF2B5EF4-FFF2-40B4-BE49-F238E27FC236}">
                    <a16:creationId xmlns="" xmlns:a16="http://schemas.microsoft.com/office/drawing/2014/main" id="{EE81A56D-0733-43C5-8BF3-7E9A2331CF80}"/>
                  </a:ext>
                </a:extLst>
              </p:cNvPr>
              <p:cNvSpPr/>
              <p:nvPr/>
            </p:nvSpPr>
            <p:spPr>
              <a:xfrm>
                <a:off x="822567" y="1653540"/>
                <a:ext cx="695915" cy="221057"/>
              </a:xfrm>
              <a:prstGeom prst="rect">
                <a:avLst/>
              </a:prstGeom>
              <a:noFill/>
              <a:ln w="9525">
                <a:solidFill>
                  <a:schemeClr val="bg1"/>
                </a:solidFill>
                <a:prstDash val="dash"/>
                <a:tailEnd type="arrow" w="lg" len="s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pPr>
                <a:r>
                  <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rPr>
                  <a:t>v2</a:t>
                </a:r>
              </a:p>
            </p:txBody>
          </p:sp>
        </p:grpSp>
        <p:sp>
          <p:nvSpPr>
            <p:cNvPr id="78" name="Freeform: Shape 77">
              <a:extLst>
                <a:ext uri="{FF2B5EF4-FFF2-40B4-BE49-F238E27FC236}">
                  <a16:creationId xmlns="" xmlns:a16="http://schemas.microsoft.com/office/drawing/2014/main" id="{3C865C33-0D0E-4127-B6C1-8905FB088120}"/>
                </a:ext>
              </a:extLst>
            </p:cNvPr>
            <p:cNvSpPr/>
            <p:nvPr/>
          </p:nvSpPr>
          <p:spPr>
            <a:xfrm>
              <a:off x="4975859" y="2096005"/>
              <a:ext cx="567691" cy="198113"/>
            </a:xfrm>
            <a:custGeom>
              <a:avLst/>
              <a:gdLst>
                <a:gd name="connsiteX0" fmla="*/ 0 w 548640"/>
                <a:gd name="connsiteY0" fmla="*/ 0 h 83820"/>
                <a:gd name="connsiteX1" fmla="*/ 548640 w 548640"/>
                <a:gd name="connsiteY1" fmla="*/ 0 h 83820"/>
                <a:gd name="connsiteX2" fmla="*/ 548640 w 548640"/>
                <a:gd name="connsiteY2" fmla="*/ 83820 h 83820"/>
              </a:gdLst>
              <a:ahLst/>
              <a:cxnLst>
                <a:cxn ang="0">
                  <a:pos x="connsiteX0" y="connsiteY0"/>
                </a:cxn>
                <a:cxn ang="0">
                  <a:pos x="connsiteX1" y="connsiteY1"/>
                </a:cxn>
                <a:cxn ang="0">
                  <a:pos x="connsiteX2" y="connsiteY2"/>
                </a:cxn>
              </a:cxnLst>
              <a:rect l="l" t="t" r="r" b="b"/>
              <a:pathLst>
                <a:path w="548640" h="83820">
                  <a:moveTo>
                    <a:pt x="0" y="0"/>
                  </a:moveTo>
                  <a:lnTo>
                    <a:pt x="548640" y="0"/>
                  </a:lnTo>
                  <a:lnTo>
                    <a:pt x="548640" y="83820"/>
                  </a:lnTo>
                </a:path>
              </a:pathLst>
            </a:cu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9" name="Freeform: Shape 78">
              <a:extLst>
                <a:ext uri="{FF2B5EF4-FFF2-40B4-BE49-F238E27FC236}">
                  <a16:creationId xmlns="" xmlns:a16="http://schemas.microsoft.com/office/drawing/2014/main" id="{DFF1C7FF-3BAF-410F-857E-A0E4243447FD}"/>
                </a:ext>
              </a:extLst>
            </p:cNvPr>
            <p:cNvSpPr/>
            <p:nvPr/>
          </p:nvSpPr>
          <p:spPr>
            <a:xfrm>
              <a:off x="4975860" y="2096005"/>
              <a:ext cx="1365410" cy="195679"/>
            </a:xfrm>
            <a:custGeom>
              <a:avLst/>
              <a:gdLst>
                <a:gd name="connsiteX0" fmla="*/ 0 w 1379220"/>
                <a:gd name="connsiteY0" fmla="*/ 0 h 228600"/>
                <a:gd name="connsiteX1" fmla="*/ 1379220 w 1379220"/>
                <a:gd name="connsiteY1" fmla="*/ 0 h 228600"/>
                <a:gd name="connsiteX2" fmla="*/ 1379220 w 1379220"/>
                <a:gd name="connsiteY2" fmla="*/ 228600 h 228600"/>
              </a:gdLst>
              <a:ahLst/>
              <a:cxnLst>
                <a:cxn ang="0">
                  <a:pos x="connsiteX0" y="connsiteY0"/>
                </a:cxn>
                <a:cxn ang="0">
                  <a:pos x="connsiteX1" y="connsiteY1"/>
                </a:cxn>
                <a:cxn ang="0">
                  <a:pos x="connsiteX2" y="connsiteY2"/>
                </a:cxn>
              </a:cxnLst>
              <a:rect l="l" t="t" r="r" b="b"/>
              <a:pathLst>
                <a:path w="1379220" h="228600">
                  <a:moveTo>
                    <a:pt x="0" y="0"/>
                  </a:moveTo>
                  <a:lnTo>
                    <a:pt x="1379220" y="0"/>
                  </a:lnTo>
                  <a:lnTo>
                    <a:pt x="1379220" y="228600"/>
                  </a:lnTo>
                </a:path>
              </a:pathLst>
            </a:cu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0" name="Freeform: Shape 79">
              <a:extLst>
                <a:ext uri="{FF2B5EF4-FFF2-40B4-BE49-F238E27FC236}">
                  <a16:creationId xmlns="" xmlns:a16="http://schemas.microsoft.com/office/drawing/2014/main" id="{C02FD100-F285-44D7-B171-9FA037543B8F}"/>
                </a:ext>
              </a:extLst>
            </p:cNvPr>
            <p:cNvSpPr/>
            <p:nvPr/>
          </p:nvSpPr>
          <p:spPr>
            <a:xfrm flipH="1">
              <a:off x="7126149" y="2096005"/>
              <a:ext cx="567691" cy="198113"/>
            </a:xfrm>
            <a:custGeom>
              <a:avLst/>
              <a:gdLst>
                <a:gd name="connsiteX0" fmla="*/ 0 w 548640"/>
                <a:gd name="connsiteY0" fmla="*/ 0 h 83820"/>
                <a:gd name="connsiteX1" fmla="*/ 548640 w 548640"/>
                <a:gd name="connsiteY1" fmla="*/ 0 h 83820"/>
                <a:gd name="connsiteX2" fmla="*/ 548640 w 548640"/>
                <a:gd name="connsiteY2" fmla="*/ 83820 h 83820"/>
              </a:gdLst>
              <a:ahLst/>
              <a:cxnLst>
                <a:cxn ang="0">
                  <a:pos x="connsiteX0" y="connsiteY0"/>
                </a:cxn>
                <a:cxn ang="0">
                  <a:pos x="connsiteX1" y="connsiteY1"/>
                </a:cxn>
                <a:cxn ang="0">
                  <a:pos x="connsiteX2" y="connsiteY2"/>
                </a:cxn>
              </a:cxnLst>
              <a:rect l="l" t="t" r="r" b="b"/>
              <a:pathLst>
                <a:path w="548640" h="83820">
                  <a:moveTo>
                    <a:pt x="0" y="0"/>
                  </a:moveTo>
                  <a:lnTo>
                    <a:pt x="548640" y="0"/>
                  </a:lnTo>
                  <a:lnTo>
                    <a:pt x="548640" y="83820"/>
                  </a:lnTo>
                </a:path>
              </a:pathLst>
            </a:custGeom>
            <a:noFill/>
            <a:ln w="6350">
              <a:solidFill>
                <a:schemeClr val="tx2"/>
              </a:solidFill>
              <a:prstDash val="dash"/>
              <a:tailEnd type="arrow" w="lg" len="s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grpSp>
        <p:nvGrpSpPr>
          <p:cNvPr id="3" name="Group 2">
            <a:extLst>
              <a:ext uri="{FF2B5EF4-FFF2-40B4-BE49-F238E27FC236}">
                <a16:creationId xmlns="" xmlns:a16="http://schemas.microsoft.com/office/drawing/2014/main" id="{69EB6C34-86C4-40D2-A714-A87CD6A84A8F}"/>
              </a:ext>
            </a:extLst>
          </p:cNvPr>
          <p:cNvGrpSpPr/>
          <p:nvPr/>
        </p:nvGrpSpPr>
        <p:grpSpPr>
          <a:xfrm>
            <a:off x="5057586" y="315691"/>
            <a:ext cx="3352516" cy="1223939"/>
            <a:chOff x="5057586" y="315691"/>
            <a:chExt cx="3352516" cy="1223939"/>
          </a:xfrm>
        </p:grpSpPr>
        <p:grpSp>
          <p:nvGrpSpPr>
            <p:cNvPr id="97" name="Group 96">
              <a:extLst>
                <a:ext uri="{FF2B5EF4-FFF2-40B4-BE49-F238E27FC236}">
                  <a16:creationId xmlns="" xmlns:a16="http://schemas.microsoft.com/office/drawing/2014/main" id="{91DD902D-0DF2-40B5-B6E4-4BE3B599802E}"/>
                </a:ext>
              </a:extLst>
            </p:cNvPr>
            <p:cNvGrpSpPr/>
            <p:nvPr/>
          </p:nvGrpSpPr>
          <p:grpSpPr>
            <a:xfrm>
              <a:off x="5057586" y="315691"/>
              <a:ext cx="2569888" cy="1223939"/>
              <a:chOff x="5184912" y="347472"/>
              <a:chExt cx="2569888" cy="1223939"/>
            </a:xfrm>
          </p:grpSpPr>
          <p:sp>
            <p:nvSpPr>
              <p:cNvPr id="98" name="Node">
                <a:extLst>
                  <a:ext uri="{FF2B5EF4-FFF2-40B4-BE49-F238E27FC236}">
                    <a16:creationId xmlns="" xmlns:a16="http://schemas.microsoft.com/office/drawing/2014/main" id="{667157AC-2C8C-489E-92C4-79828AB18E55}"/>
                  </a:ext>
                </a:extLst>
              </p:cNvPr>
              <p:cNvSpPr/>
              <p:nvPr/>
            </p:nvSpPr>
            <p:spPr>
              <a:xfrm>
                <a:off x="5184912" y="347472"/>
                <a:ext cx="2569888" cy="1223939"/>
              </a:xfrm>
              <a:prstGeom prst="rect">
                <a:avLst/>
              </a:prstGeom>
              <a:noFill/>
              <a:ln w="9525">
                <a:solidFill>
                  <a:schemeClr val="accent1"/>
                </a:solidFill>
                <a:prstDash val="dash"/>
                <a:tailEnd type="arrow" w="lg" len="sm"/>
              </a:ln>
              <a:extLst>
                <a:ext uri="{C572A759-6A51-4108-AA02-DFA0A04FC94B}">
                  <ma14:wrappingTextBoxFlag xmlns:ma14="http://schemas.microsoft.com/office/mac/drawingml/2011/main" val="1"/>
                </a:ext>
              </a:extLst>
            </p:spPr>
            <p:style>
              <a:lnRef idx="2">
                <a:schemeClr val="accent1"/>
              </a:lnRef>
              <a:fillRef idx="1">
                <a:schemeClr val="lt1"/>
              </a:fillRef>
              <a:effectRef idx="0">
                <a:schemeClr val="accent1"/>
              </a:effectRef>
              <a:fontRef idx="minor">
                <a:schemeClr val="dk1"/>
              </a:fontRef>
            </p:style>
            <p:txBody>
              <a:bodyPr tIns="91440" rIns="91440" bIns="91440" rtlCol="0" anchor="b" anchorCtr="0"/>
              <a:lstStyle>
                <a:lvl1pPr algn="r" defTabSz="584200">
                  <a:defRPr sz="3200" b="1">
                    <a:solidFill>
                      <a:srgbClr val="FFFFFF"/>
                    </a:solidFill>
                    <a:latin typeface="Helvetica"/>
                    <a:ea typeface="Helvetica"/>
                    <a:cs typeface="Helvetica"/>
                    <a:sym typeface="Helvetica"/>
                  </a:defRPr>
                </a:lvl1pPr>
              </a:lstStyle>
              <a:p>
                <a:pPr defTabSz="685800">
                  <a:lnSpc>
                    <a:spcPct val="90000"/>
                  </a:lnSpc>
                </a:pPr>
                <a:r>
                  <a:rPr sz="800" b="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Node</a:t>
                </a:r>
              </a:p>
            </p:txBody>
          </p:sp>
          <p:sp>
            <p:nvSpPr>
              <p:cNvPr id="99" name="Docker">
                <a:extLst>
                  <a:ext uri="{FF2B5EF4-FFF2-40B4-BE49-F238E27FC236}">
                    <a16:creationId xmlns="" xmlns:a16="http://schemas.microsoft.com/office/drawing/2014/main" id="{5C1483B4-92EF-42D5-96BC-CA949C2919A0}"/>
                  </a:ext>
                </a:extLst>
              </p:cNvPr>
              <p:cNvSpPr/>
              <p:nvPr/>
            </p:nvSpPr>
            <p:spPr>
              <a:xfrm>
                <a:off x="5253978" y="429165"/>
                <a:ext cx="2431757" cy="845640"/>
              </a:xfrm>
              <a:prstGeom prst="rect">
                <a:avLst/>
              </a:prstGeom>
              <a:noFill/>
              <a:ln w="9525">
                <a:solidFill>
                  <a:schemeClr val="accent2"/>
                </a:solidFill>
                <a:prstDash val="dash"/>
                <a:tailEnd type="arrow" w="lg" len="sm"/>
              </a:ln>
              <a:extLst>
                <a:ext uri="{C572A759-6A51-4108-AA02-DFA0A04FC94B}">
                  <ma14:wrappingTextBoxFlag xmlns:ma14="http://schemas.microsoft.com/office/mac/drawingml/2011/main" val="1"/>
                </a:ext>
              </a:extLst>
            </p:spPr>
            <p:style>
              <a:lnRef idx="2">
                <a:schemeClr val="accent1"/>
              </a:lnRef>
              <a:fillRef idx="1">
                <a:schemeClr val="lt1"/>
              </a:fillRef>
              <a:effectRef idx="0">
                <a:schemeClr val="accent1"/>
              </a:effectRef>
              <a:fontRef idx="minor">
                <a:schemeClr val="dk1"/>
              </a:fontRef>
            </p:style>
            <p:txBody>
              <a:bodyPr tIns="91440" rIns="91440" bIns="91440" rtlCol="0" anchor="b" anchorCtr="0"/>
              <a:lstStyle>
                <a:lvl1pPr algn="r">
                  <a:defRPr sz="2400" b="1">
                    <a:solidFill>
                      <a:srgbClr val="FFFFFF"/>
                    </a:solidFill>
                    <a:latin typeface="Helvetica"/>
                    <a:ea typeface="Helvetica"/>
                    <a:cs typeface="Helvetica"/>
                    <a:sym typeface="Helvetica"/>
                  </a:defRPr>
                </a:lvl1pPr>
              </a:lstStyle>
              <a:p>
                <a:pPr defTabSz="685800">
                  <a:lnSpc>
                    <a:spcPct val="90000"/>
                  </a:lnSpc>
                </a:pPr>
                <a:r>
                  <a:rPr sz="800" b="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Docker</a:t>
                </a:r>
              </a:p>
            </p:txBody>
          </p:sp>
          <p:grpSp>
            <p:nvGrpSpPr>
              <p:cNvPr id="100" name="Group 99">
                <a:extLst>
                  <a:ext uri="{FF2B5EF4-FFF2-40B4-BE49-F238E27FC236}">
                    <a16:creationId xmlns="" xmlns:a16="http://schemas.microsoft.com/office/drawing/2014/main" id="{2EAC6AAE-A3AF-4AA8-9527-69B0F154DFA3}"/>
                  </a:ext>
                </a:extLst>
              </p:cNvPr>
              <p:cNvGrpSpPr/>
              <p:nvPr/>
            </p:nvGrpSpPr>
            <p:grpSpPr>
              <a:xfrm>
                <a:off x="5415759" y="510070"/>
                <a:ext cx="672781" cy="450050"/>
                <a:chOff x="6126452" y="1383037"/>
                <a:chExt cx="822960" cy="337612"/>
              </a:xfrm>
            </p:grpSpPr>
            <p:sp>
              <p:nvSpPr>
                <p:cNvPr id="118" name="TextBox 117">
                  <a:extLst>
                    <a:ext uri="{FF2B5EF4-FFF2-40B4-BE49-F238E27FC236}">
                      <a16:creationId xmlns="" xmlns:a16="http://schemas.microsoft.com/office/drawing/2014/main" id="{92CA805A-9E5E-46DF-A186-33F0F1D96DF1}"/>
                    </a:ext>
                  </a:extLst>
                </p:cNvPr>
                <p:cNvSpPr txBox="1"/>
                <p:nvPr/>
              </p:nvSpPr>
              <p:spPr>
                <a:xfrm>
                  <a:off x="6126452" y="1383037"/>
                  <a:ext cx="822960" cy="337612"/>
                </a:xfrm>
                <a:prstGeom prst="roundRect">
                  <a:avLst/>
                </a:prstGeom>
                <a:solidFill>
                  <a:schemeClr val="accent2">
                    <a:lumMod val="50000"/>
                  </a:schemeClr>
                </a:solidFill>
              </p:spPr>
              <p:txBody>
                <a:bodyPr wrap="square" tIns="109728" bIns="9144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19" name="TextBox 118">
                  <a:extLst>
                    <a:ext uri="{FF2B5EF4-FFF2-40B4-BE49-F238E27FC236}">
                      <a16:creationId xmlns="" xmlns:a16="http://schemas.microsoft.com/office/drawing/2014/main" id="{8788A3E9-358A-45F3-90E5-9B6E34AD8621}"/>
                    </a:ext>
                  </a:extLst>
                </p:cNvPr>
                <p:cNvSpPr txBox="1"/>
                <p:nvPr/>
              </p:nvSpPr>
              <p:spPr>
                <a:xfrm>
                  <a:off x="6126452" y="1383037"/>
                  <a:ext cx="822960" cy="320040"/>
                </a:xfrm>
                <a:prstGeom prst="roundRect">
                  <a:avLst/>
                </a:prstGeom>
                <a:solidFill>
                  <a:schemeClr val="accent2"/>
                </a:solidFill>
              </p:spPr>
              <p:txBody>
                <a:bodyPr wrap="square" tIns="45720" bIns="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101" name="Group 100">
                <a:extLst>
                  <a:ext uri="{FF2B5EF4-FFF2-40B4-BE49-F238E27FC236}">
                    <a16:creationId xmlns="" xmlns:a16="http://schemas.microsoft.com/office/drawing/2014/main" id="{4D4EC45A-04F0-4F67-9FA7-EFD13AF84831}"/>
                  </a:ext>
                </a:extLst>
              </p:cNvPr>
              <p:cNvGrpSpPr/>
              <p:nvPr/>
            </p:nvGrpSpPr>
            <p:grpSpPr>
              <a:xfrm>
                <a:off x="6133465" y="510070"/>
                <a:ext cx="672781" cy="450050"/>
                <a:chOff x="6126452" y="1383037"/>
                <a:chExt cx="822960" cy="337612"/>
              </a:xfrm>
            </p:grpSpPr>
            <p:sp>
              <p:nvSpPr>
                <p:cNvPr id="116" name="TextBox 115">
                  <a:extLst>
                    <a:ext uri="{FF2B5EF4-FFF2-40B4-BE49-F238E27FC236}">
                      <a16:creationId xmlns="" xmlns:a16="http://schemas.microsoft.com/office/drawing/2014/main" id="{CC2AD7F2-A840-4FB8-BD63-F3BA08817761}"/>
                    </a:ext>
                  </a:extLst>
                </p:cNvPr>
                <p:cNvSpPr txBox="1"/>
                <p:nvPr/>
              </p:nvSpPr>
              <p:spPr>
                <a:xfrm>
                  <a:off x="6126452" y="1383037"/>
                  <a:ext cx="822960" cy="337612"/>
                </a:xfrm>
                <a:prstGeom prst="roundRect">
                  <a:avLst/>
                </a:prstGeom>
                <a:solidFill>
                  <a:schemeClr val="accent2">
                    <a:lumMod val="50000"/>
                  </a:schemeClr>
                </a:solidFill>
              </p:spPr>
              <p:txBody>
                <a:bodyPr wrap="square" tIns="109728" bIns="9144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17" name="TextBox 116">
                  <a:extLst>
                    <a:ext uri="{FF2B5EF4-FFF2-40B4-BE49-F238E27FC236}">
                      <a16:creationId xmlns="" xmlns:a16="http://schemas.microsoft.com/office/drawing/2014/main" id="{1EE4C9C9-751A-4558-A4E6-84BBC734BE77}"/>
                    </a:ext>
                  </a:extLst>
                </p:cNvPr>
                <p:cNvSpPr txBox="1"/>
                <p:nvPr/>
              </p:nvSpPr>
              <p:spPr>
                <a:xfrm>
                  <a:off x="6126452" y="1383037"/>
                  <a:ext cx="822960" cy="320040"/>
                </a:xfrm>
                <a:prstGeom prst="roundRect">
                  <a:avLst/>
                </a:prstGeom>
                <a:solidFill>
                  <a:schemeClr val="accent2"/>
                </a:solidFill>
              </p:spPr>
              <p:txBody>
                <a:bodyPr wrap="square" tIns="45720" bIns="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102" name="Group 101">
                <a:extLst>
                  <a:ext uri="{FF2B5EF4-FFF2-40B4-BE49-F238E27FC236}">
                    <a16:creationId xmlns="" xmlns:a16="http://schemas.microsoft.com/office/drawing/2014/main" id="{E7AFD7A3-040A-40B2-9E47-07D1990D9E9C}"/>
                  </a:ext>
                </a:extLst>
              </p:cNvPr>
              <p:cNvGrpSpPr/>
              <p:nvPr/>
            </p:nvGrpSpPr>
            <p:grpSpPr>
              <a:xfrm>
                <a:off x="6851172" y="510070"/>
                <a:ext cx="672781" cy="450050"/>
                <a:chOff x="6126452" y="1383037"/>
                <a:chExt cx="822960" cy="337612"/>
              </a:xfrm>
            </p:grpSpPr>
            <p:sp>
              <p:nvSpPr>
                <p:cNvPr id="114" name="TextBox 113">
                  <a:extLst>
                    <a:ext uri="{FF2B5EF4-FFF2-40B4-BE49-F238E27FC236}">
                      <a16:creationId xmlns="" xmlns:a16="http://schemas.microsoft.com/office/drawing/2014/main" id="{A5D3FA94-1F07-4926-B3EB-8881640C27EE}"/>
                    </a:ext>
                  </a:extLst>
                </p:cNvPr>
                <p:cNvSpPr txBox="1"/>
                <p:nvPr/>
              </p:nvSpPr>
              <p:spPr>
                <a:xfrm>
                  <a:off x="6126452" y="1383037"/>
                  <a:ext cx="822960" cy="337612"/>
                </a:xfrm>
                <a:prstGeom prst="roundRect">
                  <a:avLst/>
                </a:prstGeom>
                <a:solidFill>
                  <a:schemeClr val="accent2">
                    <a:lumMod val="50000"/>
                  </a:schemeClr>
                </a:solidFill>
              </p:spPr>
              <p:txBody>
                <a:bodyPr wrap="square" tIns="109728" bIns="9144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15" name="TextBox 114">
                  <a:extLst>
                    <a:ext uri="{FF2B5EF4-FFF2-40B4-BE49-F238E27FC236}">
                      <a16:creationId xmlns="" xmlns:a16="http://schemas.microsoft.com/office/drawing/2014/main" id="{08F16F8E-D638-462C-9D16-A6CE0EA560C3}"/>
                    </a:ext>
                  </a:extLst>
                </p:cNvPr>
                <p:cNvSpPr txBox="1"/>
                <p:nvPr/>
              </p:nvSpPr>
              <p:spPr>
                <a:xfrm>
                  <a:off x="6126452" y="1383037"/>
                  <a:ext cx="822960" cy="320040"/>
                </a:xfrm>
                <a:prstGeom prst="roundRect">
                  <a:avLst/>
                </a:prstGeom>
                <a:solidFill>
                  <a:schemeClr val="accent2"/>
                </a:solidFill>
              </p:spPr>
              <p:txBody>
                <a:bodyPr wrap="square" tIns="45720" bIns="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pic>
            <p:nvPicPr>
              <p:cNvPr id="103" name="Picture 102">
                <a:extLst>
                  <a:ext uri="{FF2B5EF4-FFF2-40B4-BE49-F238E27FC236}">
                    <a16:creationId xmlns="" xmlns:a16="http://schemas.microsoft.com/office/drawing/2014/main" id="{530299EA-F55A-4ED2-8744-0B8A270C42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0730" y="580106"/>
                <a:ext cx="293665" cy="309978"/>
              </a:xfrm>
              <a:prstGeom prst="rect">
                <a:avLst/>
              </a:prstGeom>
            </p:spPr>
          </p:pic>
          <p:grpSp>
            <p:nvGrpSpPr>
              <p:cNvPr id="104" name="Group 103">
                <a:extLst>
                  <a:ext uri="{FF2B5EF4-FFF2-40B4-BE49-F238E27FC236}">
                    <a16:creationId xmlns="" xmlns:a16="http://schemas.microsoft.com/office/drawing/2014/main" id="{66045E65-43FF-4FF5-91D8-AE78D7AD2EC9}"/>
                  </a:ext>
                </a:extLst>
              </p:cNvPr>
              <p:cNvGrpSpPr/>
              <p:nvPr/>
            </p:nvGrpSpPr>
            <p:grpSpPr>
              <a:xfrm>
                <a:off x="6388939" y="646953"/>
                <a:ext cx="161833" cy="176285"/>
                <a:chOff x="6126452" y="1383037"/>
                <a:chExt cx="822960" cy="337612"/>
              </a:xfrm>
            </p:grpSpPr>
            <p:sp>
              <p:nvSpPr>
                <p:cNvPr id="112" name="TextBox 111">
                  <a:extLst>
                    <a:ext uri="{FF2B5EF4-FFF2-40B4-BE49-F238E27FC236}">
                      <a16:creationId xmlns="" xmlns:a16="http://schemas.microsoft.com/office/drawing/2014/main" id="{C171596E-6300-41F6-B48C-BEDFC0A0372B}"/>
                    </a:ext>
                  </a:extLst>
                </p:cNvPr>
                <p:cNvSpPr txBox="1"/>
                <p:nvPr/>
              </p:nvSpPr>
              <p:spPr>
                <a:xfrm>
                  <a:off x="6126452" y="1383037"/>
                  <a:ext cx="822960" cy="337612"/>
                </a:xfrm>
                <a:prstGeom prst="roundRect">
                  <a:avLst/>
                </a:prstGeom>
                <a:solidFill>
                  <a:srgbClr val="9D5025"/>
                </a:solidFill>
              </p:spPr>
              <p:txBody>
                <a:bodyPr wrap="square" tIns="109728" bIns="9144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13" name="TextBox 112">
                  <a:extLst>
                    <a:ext uri="{FF2B5EF4-FFF2-40B4-BE49-F238E27FC236}">
                      <a16:creationId xmlns="" xmlns:a16="http://schemas.microsoft.com/office/drawing/2014/main" id="{40910F53-03A4-4515-968D-FC76E1373641}"/>
                    </a:ext>
                  </a:extLst>
                </p:cNvPr>
                <p:cNvSpPr txBox="1"/>
                <p:nvPr/>
              </p:nvSpPr>
              <p:spPr>
                <a:xfrm>
                  <a:off x="6126452" y="1383037"/>
                  <a:ext cx="822960" cy="314810"/>
                </a:xfrm>
                <a:prstGeom prst="roundRect">
                  <a:avLst/>
                </a:prstGeom>
                <a:solidFill>
                  <a:srgbClr val="F58536"/>
                </a:solidFill>
              </p:spPr>
              <p:txBody>
                <a:bodyPr wrap="square" tIns="45720" bIns="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105" name="Group 104">
                <a:extLst>
                  <a:ext uri="{FF2B5EF4-FFF2-40B4-BE49-F238E27FC236}">
                    <a16:creationId xmlns="" xmlns:a16="http://schemas.microsoft.com/office/drawing/2014/main" id="{A4C56A4A-E094-4B47-A192-E83C82835F75}"/>
                  </a:ext>
                </a:extLst>
              </p:cNvPr>
              <p:cNvGrpSpPr/>
              <p:nvPr/>
            </p:nvGrpSpPr>
            <p:grpSpPr>
              <a:xfrm>
                <a:off x="5559843" y="646953"/>
                <a:ext cx="384612" cy="176285"/>
                <a:chOff x="5520267" y="633675"/>
                <a:chExt cx="384612" cy="176285"/>
              </a:xfrm>
            </p:grpSpPr>
            <p:grpSp>
              <p:nvGrpSpPr>
                <p:cNvPr id="106" name="Group 105">
                  <a:extLst>
                    <a:ext uri="{FF2B5EF4-FFF2-40B4-BE49-F238E27FC236}">
                      <a16:creationId xmlns="" xmlns:a16="http://schemas.microsoft.com/office/drawing/2014/main" id="{4C9ADDA0-89DB-48F8-97D0-76C51567EDD1}"/>
                    </a:ext>
                  </a:extLst>
                </p:cNvPr>
                <p:cNvGrpSpPr/>
                <p:nvPr/>
              </p:nvGrpSpPr>
              <p:grpSpPr>
                <a:xfrm>
                  <a:off x="5520267" y="633675"/>
                  <a:ext cx="161833" cy="176285"/>
                  <a:chOff x="6126452" y="1383037"/>
                  <a:chExt cx="822960" cy="337612"/>
                </a:xfrm>
              </p:grpSpPr>
              <p:sp>
                <p:nvSpPr>
                  <p:cNvPr id="110" name="TextBox 109">
                    <a:extLst>
                      <a:ext uri="{FF2B5EF4-FFF2-40B4-BE49-F238E27FC236}">
                        <a16:creationId xmlns="" xmlns:a16="http://schemas.microsoft.com/office/drawing/2014/main" id="{5FAF5C21-D7D8-4C7D-9A3E-B5585FF28C4A}"/>
                      </a:ext>
                    </a:extLst>
                  </p:cNvPr>
                  <p:cNvSpPr txBox="1"/>
                  <p:nvPr/>
                </p:nvSpPr>
                <p:spPr>
                  <a:xfrm>
                    <a:off x="6126452" y="1383037"/>
                    <a:ext cx="822960" cy="337612"/>
                  </a:xfrm>
                  <a:prstGeom prst="roundRect">
                    <a:avLst/>
                  </a:prstGeom>
                  <a:solidFill>
                    <a:srgbClr val="9D5025"/>
                  </a:solidFill>
                </p:spPr>
                <p:txBody>
                  <a:bodyPr wrap="square" tIns="109728" bIns="9144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11" name="TextBox 110">
                    <a:extLst>
                      <a:ext uri="{FF2B5EF4-FFF2-40B4-BE49-F238E27FC236}">
                        <a16:creationId xmlns="" xmlns:a16="http://schemas.microsoft.com/office/drawing/2014/main" id="{CDFBCE11-F2A7-4B48-A0BC-07BBFEA48F85}"/>
                      </a:ext>
                    </a:extLst>
                  </p:cNvPr>
                  <p:cNvSpPr txBox="1"/>
                  <p:nvPr/>
                </p:nvSpPr>
                <p:spPr>
                  <a:xfrm>
                    <a:off x="6126452" y="1383037"/>
                    <a:ext cx="822960" cy="314810"/>
                  </a:xfrm>
                  <a:prstGeom prst="roundRect">
                    <a:avLst/>
                  </a:prstGeom>
                  <a:solidFill>
                    <a:srgbClr val="F58536"/>
                  </a:solidFill>
                </p:spPr>
                <p:txBody>
                  <a:bodyPr wrap="square" tIns="45720" bIns="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107" name="Group 106">
                  <a:extLst>
                    <a:ext uri="{FF2B5EF4-FFF2-40B4-BE49-F238E27FC236}">
                      <a16:creationId xmlns="" xmlns:a16="http://schemas.microsoft.com/office/drawing/2014/main" id="{58681BA4-6C70-4E1F-80A2-312B9AD25012}"/>
                    </a:ext>
                  </a:extLst>
                </p:cNvPr>
                <p:cNvGrpSpPr/>
                <p:nvPr/>
              </p:nvGrpSpPr>
              <p:grpSpPr>
                <a:xfrm>
                  <a:off x="5743046" y="633675"/>
                  <a:ext cx="161833" cy="176285"/>
                  <a:chOff x="6126452" y="1383037"/>
                  <a:chExt cx="822960" cy="337612"/>
                </a:xfrm>
              </p:grpSpPr>
              <p:sp>
                <p:nvSpPr>
                  <p:cNvPr id="108" name="TextBox 107">
                    <a:extLst>
                      <a:ext uri="{FF2B5EF4-FFF2-40B4-BE49-F238E27FC236}">
                        <a16:creationId xmlns="" xmlns:a16="http://schemas.microsoft.com/office/drawing/2014/main" id="{C987EA0E-8B17-4201-9CB4-8F78FC1A89F7}"/>
                      </a:ext>
                    </a:extLst>
                  </p:cNvPr>
                  <p:cNvSpPr txBox="1"/>
                  <p:nvPr/>
                </p:nvSpPr>
                <p:spPr>
                  <a:xfrm>
                    <a:off x="6126452" y="1383037"/>
                    <a:ext cx="822960" cy="337612"/>
                  </a:xfrm>
                  <a:prstGeom prst="roundRect">
                    <a:avLst/>
                  </a:prstGeom>
                  <a:solidFill>
                    <a:srgbClr val="9D5025"/>
                  </a:solidFill>
                </p:spPr>
                <p:txBody>
                  <a:bodyPr wrap="square" tIns="109728" bIns="9144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9" name="TextBox 108">
                    <a:extLst>
                      <a:ext uri="{FF2B5EF4-FFF2-40B4-BE49-F238E27FC236}">
                        <a16:creationId xmlns="" xmlns:a16="http://schemas.microsoft.com/office/drawing/2014/main" id="{3A3EF8E6-75F3-436A-A31E-F6D697B6699C}"/>
                      </a:ext>
                    </a:extLst>
                  </p:cNvPr>
                  <p:cNvSpPr txBox="1"/>
                  <p:nvPr/>
                </p:nvSpPr>
                <p:spPr>
                  <a:xfrm>
                    <a:off x="6126452" y="1383037"/>
                    <a:ext cx="822960" cy="314810"/>
                  </a:xfrm>
                  <a:prstGeom prst="roundRect">
                    <a:avLst/>
                  </a:prstGeom>
                  <a:solidFill>
                    <a:srgbClr val="F58536"/>
                  </a:solidFill>
                </p:spPr>
                <p:txBody>
                  <a:bodyPr wrap="square" tIns="45720" bIns="0" rtlCol="0" anchor="t" anchorCtr="0">
                    <a:noAutofit/>
                  </a:bodyPr>
                  <a:lstStyle/>
                  <a:p>
                    <a:pPr algn="ctr">
                      <a:lnSpc>
                        <a:spcPct val="90000"/>
                      </a:lnSpc>
                    </a:pPr>
                    <a:endParaRPr lang="en-US" sz="1000" dirty="0">
                      <a:gradFill>
                        <a:gsLst>
                          <a:gs pos="38202">
                            <a:schemeClr val="bg1"/>
                          </a:gs>
                          <a:gs pos="28000">
                            <a:schemeClr val="bg1"/>
                          </a:gs>
                        </a:gsLst>
                        <a:lin ang="5400000" scaled="1"/>
                      </a:gradFill>
                      <a:latin typeface="Amazon Ember" panose="020B0603020204020204" pitchFamily="34" charset="0"/>
                      <a:ea typeface="Amazon Ember" panose="020B0603020204020204" pitchFamily="34" charset="0"/>
                      <a:cs typeface="Amazon Ember" panose="020B0603020204020204" pitchFamily="34" charset="0"/>
                    </a:endParaRPr>
                  </a:p>
                </p:txBody>
              </p:sp>
            </p:grpSp>
          </p:grpSp>
        </p:grpSp>
        <p:grpSp>
          <p:nvGrpSpPr>
            <p:cNvPr id="120" name="Group 119">
              <a:extLst>
                <a:ext uri="{FF2B5EF4-FFF2-40B4-BE49-F238E27FC236}">
                  <a16:creationId xmlns="" xmlns:a16="http://schemas.microsoft.com/office/drawing/2014/main" id="{BBDA3BBC-8AE7-491A-991E-8F3FC919E098}"/>
                </a:ext>
              </a:extLst>
            </p:cNvPr>
            <p:cNvGrpSpPr/>
            <p:nvPr/>
          </p:nvGrpSpPr>
          <p:grpSpPr>
            <a:xfrm>
              <a:off x="7202650" y="494972"/>
              <a:ext cx="1207452" cy="370965"/>
              <a:chOff x="7332190" y="526753"/>
              <a:chExt cx="1207452" cy="370965"/>
            </a:xfrm>
          </p:grpSpPr>
          <p:grpSp>
            <p:nvGrpSpPr>
              <p:cNvPr id="121" name="Group 120">
                <a:extLst>
                  <a:ext uri="{FF2B5EF4-FFF2-40B4-BE49-F238E27FC236}">
                    <a16:creationId xmlns="" xmlns:a16="http://schemas.microsoft.com/office/drawing/2014/main" id="{AA22F37E-1783-4E77-844E-4ACDA148A348}"/>
                  </a:ext>
                </a:extLst>
              </p:cNvPr>
              <p:cNvGrpSpPr/>
              <p:nvPr/>
            </p:nvGrpSpPr>
            <p:grpSpPr>
              <a:xfrm>
                <a:off x="7885616" y="526753"/>
                <a:ext cx="654026" cy="370965"/>
                <a:chOff x="7885616" y="520011"/>
                <a:chExt cx="654026" cy="370965"/>
              </a:xfrm>
            </p:grpSpPr>
            <p:sp>
              <p:nvSpPr>
                <p:cNvPr id="124" name="Pod">
                  <a:extLst>
                    <a:ext uri="{FF2B5EF4-FFF2-40B4-BE49-F238E27FC236}">
                      <a16:creationId xmlns="" xmlns:a16="http://schemas.microsoft.com/office/drawing/2014/main" id="{9ADB476C-6428-4F1D-A7AB-76981D81D584}"/>
                    </a:ext>
                  </a:extLst>
                </p:cNvPr>
                <p:cNvSpPr txBox="1"/>
                <p:nvPr/>
              </p:nvSpPr>
              <p:spPr>
                <a:xfrm>
                  <a:off x="7885616" y="520011"/>
                  <a:ext cx="283732" cy="196785"/>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defTabSz="584200">
                    <a:defRPr sz="3600" b="1">
                      <a:latin typeface="Helvetica"/>
                      <a:ea typeface="Helvetica"/>
                      <a:cs typeface="Helvetica"/>
                      <a:sym typeface="Helvetica"/>
                    </a:defRPr>
                  </a:lvl1pPr>
                </a:lstStyle>
                <a:p>
                  <a:pPr defTabSz="685800">
                    <a:lnSpc>
                      <a:spcPct val="90000"/>
                    </a:lnSpc>
                  </a:pPr>
                  <a:r>
                    <a:rPr sz="9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Pod</a:t>
                  </a:r>
                </a:p>
              </p:txBody>
            </p:sp>
            <p:sp>
              <p:nvSpPr>
                <p:cNvPr id="125" name="Containers">
                  <a:extLst>
                    <a:ext uri="{FF2B5EF4-FFF2-40B4-BE49-F238E27FC236}">
                      <a16:creationId xmlns="" xmlns:a16="http://schemas.microsoft.com/office/drawing/2014/main" id="{EA22F981-B8EA-439D-84CD-5D837A64EFA2}"/>
                    </a:ext>
                  </a:extLst>
                </p:cNvPr>
                <p:cNvSpPr txBox="1"/>
                <p:nvPr/>
              </p:nvSpPr>
              <p:spPr>
                <a:xfrm>
                  <a:off x="7885616" y="694191"/>
                  <a:ext cx="654026" cy="196785"/>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defTabSz="584200">
                    <a:defRPr sz="3600" b="1">
                      <a:latin typeface="Helvetica"/>
                      <a:ea typeface="Helvetica"/>
                      <a:cs typeface="Helvetica"/>
                      <a:sym typeface="Helvetica"/>
                    </a:defRPr>
                  </a:lvl1pPr>
                </a:lstStyle>
                <a:p>
                  <a:pPr defTabSz="685800">
                    <a:lnSpc>
                      <a:spcPct val="90000"/>
                    </a:lnSpc>
                  </a:pPr>
                  <a:r>
                    <a:rPr sz="900" dirty="0">
                      <a:solidFill>
                        <a:schemeClr val="dk1"/>
                      </a:solidFill>
                      <a:latin typeface="Amazon Ember" panose="020B0603020204020204" pitchFamily="34" charset="0"/>
                      <a:ea typeface="Amazon Ember" panose="020B0603020204020204" pitchFamily="34" charset="0"/>
                      <a:cs typeface="Amazon Ember" panose="020B0603020204020204" pitchFamily="34" charset="0"/>
                    </a:rPr>
                    <a:t>Containers</a:t>
                  </a:r>
                </a:p>
              </p:txBody>
            </p:sp>
          </p:grpSp>
          <p:sp>
            <p:nvSpPr>
              <p:cNvPr id="122" name="Freeform: Shape 121">
                <a:extLst>
                  <a:ext uri="{FF2B5EF4-FFF2-40B4-BE49-F238E27FC236}">
                    <a16:creationId xmlns="" xmlns:a16="http://schemas.microsoft.com/office/drawing/2014/main" id="{FC86A64E-BBAA-4885-992F-5B723EF5CB84}"/>
                  </a:ext>
                </a:extLst>
              </p:cNvPr>
              <p:cNvSpPr/>
              <p:nvPr/>
            </p:nvSpPr>
            <p:spPr>
              <a:xfrm>
                <a:off x="7523953" y="609600"/>
                <a:ext cx="365760" cy="0"/>
              </a:xfrm>
              <a:custGeom>
                <a:avLst/>
                <a:gdLst>
                  <a:gd name="connsiteX0" fmla="*/ 441960 w 441960"/>
                  <a:gd name="connsiteY0" fmla="*/ 0 h 0"/>
                  <a:gd name="connsiteX1" fmla="*/ 0 w 441960"/>
                  <a:gd name="connsiteY1" fmla="*/ 0 h 0"/>
                </a:gdLst>
                <a:ahLst/>
                <a:cxnLst>
                  <a:cxn ang="0">
                    <a:pos x="connsiteX0" y="connsiteY0"/>
                  </a:cxn>
                  <a:cxn ang="0">
                    <a:pos x="connsiteX1" y="connsiteY1"/>
                  </a:cxn>
                </a:cxnLst>
                <a:rect l="l" t="t" r="r" b="b"/>
                <a:pathLst>
                  <a:path w="441960">
                    <a:moveTo>
                      <a:pt x="441960" y="0"/>
                    </a:moveTo>
                    <a:lnTo>
                      <a:pt x="0" y="0"/>
                    </a:lnTo>
                  </a:path>
                </a:pathLst>
              </a:cu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23" name="Freeform: Shape 122">
                <a:extLst>
                  <a:ext uri="{FF2B5EF4-FFF2-40B4-BE49-F238E27FC236}">
                    <a16:creationId xmlns="" xmlns:a16="http://schemas.microsoft.com/office/drawing/2014/main" id="{DB4C4DEA-C018-49ED-99B4-5BD31CBE4F6D}"/>
                  </a:ext>
                </a:extLst>
              </p:cNvPr>
              <p:cNvSpPr/>
              <p:nvPr/>
            </p:nvSpPr>
            <p:spPr>
              <a:xfrm>
                <a:off x="7332190" y="794838"/>
                <a:ext cx="548640" cy="0"/>
              </a:xfrm>
              <a:custGeom>
                <a:avLst/>
                <a:gdLst>
                  <a:gd name="connsiteX0" fmla="*/ 441960 w 441960"/>
                  <a:gd name="connsiteY0" fmla="*/ 0 h 0"/>
                  <a:gd name="connsiteX1" fmla="*/ 0 w 441960"/>
                  <a:gd name="connsiteY1" fmla="*/ 0 h 0"/>
                </a:gdLst>
                <a:ahLst/>
                <a:cxnLst>
                  <a:cxn ang="0">
                    <a:pos x="connsiteX0" y="connsiteY0"/>
                  </a:cxn>
                  <a:cxn ang="0">
                    <a:pos x="connsiteX1" y="connsiteY1"/>
                  </a:cxn>
                </a:cxnLst>
                <a:rect l="l" t="t" r="r" b="b"/>
                <a:pathLst>
                  <a:path w="441960">
                    <a:moveTo>
                      <a:pt x="441960" y="0"/>
                    </a:moveTo>
                    <a:lnTo>
                      <a:pt x="0" y="0"/>
                    </a:lnTo>
                  </a:path>
                </a:pathLst>
              </a:custGeom>
              <a:noFill/>
              <a:ln w="6350">
                <a:solidFill>
                  <a:schemeClr val="tx2"/>
                </a:solidFill>
                <a:prstDash val="solid"/>
                <a:tailEnd type="arrow" w="lg" len="s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grpSp>
    </p:spTree>
    <p:extLst>
      <p:ext uri="{BB962C8B-B14F-4D97-AF65-F5344CB8AC3E}">
        <p14:creationId xmlns:p14="http://schemas.microsoft.com/office/powerpoint/2010/main" val="9985489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par>
                                <p:cTn id="16" presetID="10" presetClass="entr" presetSubtype="0" fill="hold" nodeType="withEffect">
                                  <p:stCondLst>
                                    <p:cond delay="0"/>
                                  </p:stCondLst>
                                  <p:childTnLst>
                                    <p:set>
                                      <p:cBhvr>
                                        <p:cTn id="17" dur="1" fill="hold">
                                          <p:stCondLst>
                                            <p:cond delay="0"/>
                                          </p:stCondLst>
                                        </p:cTn>
                                        <p:tgtEl>
                                          <p:spTgt spid="72"/>
                                        </p:tgtEl>
                                        <p:attrNameLst>
                                          <p:attrName>style.visibility</p:attrName>
                                        </p:attrNameLst>
                                      </p:cBhvr>
                                      <p:to>
                                        <p:strVal val="visible"/>
                                      </p:to>
                                    </p:set>
                                    <p:animEffect transition="in" filter="fade">
                                      <p:cBhvr>
                                        <p:cTn id="18" dur="500"/>
                                        <p:tgtEl>
                                          <p:spTgt spid="7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500"/>
                                        <p:tgtEl>
                                          <p:spTgt spid="45"/>
                                        </p:tgtEl>
                                      </p:cBhvr>
                                    </p:animEffect>
                                  </p:childTnLst>
                                </p:cTn>
                              </p:par>
                              <p:par>
                                <p:cTn id="24" presetID="10" presetClass="entr" presetSubtype="0" fill="hold" nodeType="with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500"/>
                                        <p:tgtEl>
                                          <p:spTgt spid="4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fade">
                                      <p:cBhvr>
                                        <p:cTn id="31"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4" grpId="0"/>
      <p:bldP spid="45" grpId="0"/>
      <p:bldP spid="4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Kubernetes concepts</a:t>
            </a:r>
          </a:p>
        </p:txBody>
      </p:sp>
      <p:cxnSp>
        <p:nvCxnSpPr>
          <p:cNvPr id="4" name="Straight Connector 3">
            <a:extLst>
              <a:ext uri="{FF2B5EF4-FFF2-40B4-BE49-F238E27FC236}">
                <a16:creationId xmlns="" xmlns:a16="http://schemas.microsoft.com/office/drawing/2014/main" id="{7D4C1C85-F668-4B8A-ADF1-7B888D39DCB7}"/>
              </a:ext>
            </a:extLst>
          </p:cNvPr>
          <p:cNvCxnSpPr>
            <a:cxnSpLocks/>
          </p:cNvCxnSpPr>
          <p:nvPr/>
        </p:nvCxnSpPr>
        <p:spPr>
          <a:xfrm flipH="1">
            <a:off x="457199" y="1390373"/>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 xmlns:a16="http://schemas.microsoft.com/office/drawing/2014/main" id="{011D06A8-5E21-487C-ADE5-DB6DB1F5EA00}"/>
              </a:ext>
            </a:extLst>
          </p:cNvPr>
          <p:cNvCxnSpPr>
            <a:cxnSpLocks/>
          </p:cNvCxnSpPr>
          <p:nvPr/>
        </p:nvCxnSpPr>
        <p:spPr>
          <a:xfrm flipH="1">
            <a:off x="457199" y="1830332"/>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 xmlns:a16="http://schemas.microsoft.com/office/drawing/2014/main" id="{ED001177-0076-452C-B69F-9F78A050398F}"/>
              </a:ext>
            </a:extLst>
          </p:cNvPr>
          <p:cNvCxnSpPr>
            <a:cxnSpLocks/>
          </p:cNvCxnSpPr>
          <p:nvPr/>
        </p:nvCxnSpPr>
        <p:spPr>
          <a:xfrm flipH="1">
            <a:off x="457199" y="2270291"/>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 xmlns:a16="http://schemas.microsoft.com/office/drawing/2014/main" id="{AC8657A3-B2DD-4BAB-AF15-8FFB825BBB15}"/>
              </a:ext>
            </a:extLst>
          </p:cNvPr>
          <p:cNvCxnSpPr>
            <a:cxnSpLocks/>
          </p:cNvCxnSpPr>
          <p:nvPr/>
        </p:nvCxnSpPr>
        <p:spPr>
          <a:xfrm flipH="1">
            <a:off x="457199" y="2710250"/>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9" name="Rectangle 8">
            <a:extLst>
              <a:ext uri="{FF2B5EF4-FFF2-40B4-BE49-F238E27FC236}">
                <a16:creationId xmlns="" xmlns:a16="http://schemas.microsoft.com/office/drawing/2014/main" id="{75A02E23-D3A0-44A4-8B10-D15BFF34BDCA}"/>
              </a:ext>
            </a:extLst>
          </p:cNvPr>
          <p:cNvSpPr/>
          <p:nvPr/>
        </p:nvSpPr>
        <p:spPr>
          <a:xfrm flipH="1">
            <a:off x="356614" y="1031894"/>
            <a:ext cx="8330185" cy="276999"/>
          </a:xfrm>
          <a:prstGeom prst="rect">
            <a:avLst/>
          </a:prstGeom>
        </p:spPr>
        <p:txBody>
          <a:bodyPr wrap="square">
            <a:spAutoFit/>
          </a:bodyPr>
          <a:lstStyle/>
          <a:p>
            <a:pPr lvl="0">
              <a:spcBef>
                <a:spcPts val="2400"/>
              </a:spcBef>
              <a:buSzPct val="100000"/>
              <a:defRPr sz="5148"/>
            </a:pPr>
            <a:r>
              <a:rPr lang="en-US" sz="1200" b="1" spc="50" dirty="0">
                <a:gradFill>
                  <a:gsLst>
                    <a:gs pos="70787">
                      <a:schemeClr val="accent1"/>
                    </a:gs>
                    <a:gs pos="45506">
                      <a:schemeClr val="accent1"/>
                    </a:gs>
                  </a:gsLst>
                  <a:lin ang="5400000" scaled="1"/>
                </a:gradFill>
                <a:latin typeface="Amazon Ember" charset="0"/>
                <a:ea typeface="Amazon Ember" charset="0"/>
                <a:cs typeface="Amazon Ember" charset="0"/>
                <a:sym typeface="Helvetica"/>
              </a:rPr>
              <a:t>Namespaces</a:t>
            </a:r>
            <a:r>
              <a:rPr lang="en-US" sz="1200" b="1" spc="50" dirty="0">
                <a:gradFill>
                  <a:gsLst>
                    <a:gs pos="70787">
                      <a:schemeClr val="accent1"/>
                    </a:gs>
                    <a:gs pos="45506">
                      <a:schemeClr val="accent1"/>
                    </a:gs>
                  </a:gsLst>
                  <a:lin ang="5400000" scaled="1"/>
                </a:gradFill>
                <a:latin typeface="Amazon Ember" charset="0"/>
                <a:ea typeface="Amazon Ember" charset="0"/>
                <a:cs typeface="Amazon Ember" charset="0"/>
              </a:rPr>
              <a:t>: </a:t>
            </a:r>
            <a:r>
              <a:rPr lang="en-US" sz="1200" spc="50" dirty="0">
                <a:gradFill>
                  <a:gsLst>
                    <a:gs pos="70787">
                      <a:schemeClr val="tx1"/>
                    </a:gs>
                    <a:gs pos="45506">
                      <a:schemeClr val="tx1"/>
                    </a:gs>
                  </a:gsLst>
                  <a:lin ang="5400000" scaled="1"/>
                </a:gradFill>
                <a:latin typeface="Amazon Ember" charset="0"/>
                <a:ea typeface="Amazon Ember" charset="0"/>
                <a:cs typeface="Amazon Ember" charset="0"/>
              </a:rPr>
              <a:t>“Virtual” clusters for users/projects</a:t>
            </a:r>
          </a:p>
        </p:txBody>
      </p:sp>
      <p:sp>
        <p:nvSpPr>
          <p:cNvPr id="10" name="Rectangle 9">
            <a:extLst>
              <a:ext uri="{FF2B5EF4-FFF2-40B4-BE49-F238E27FC236}">
                <a16:creationId xmlns="" xmlns:a16="http://schemas.microsoft.com/office/drawing/2014/main" id="{B7A52CC1-9E42-4DCE-9FBC-4AF943798D34}"/>
              </a:ext>
            </a:extLst>
          </p:cNvPr>
          <p:cNvSpPr/>
          <p:nvPr/>
        </p:nvSpPr>
        <p:spPr>
          <a:xfrm flipH="1">
            <a:off x="356614" y="1471853"/>
            <a:ext cx="8330184" cy="276999"/>
          </a:xfrm>
          <a:prstGeom prst="rect">
            <a:avLst/>
          </a:prstGeom>
        </p:spPr>
        <p:txBody>
          <a:bodyPr wrap="square">
            <a:spAutoFit/>
          </a:bodyPr>
          <a:lstStyle/>
          <a:p>
            <a:pPr lvl="0">
              <a:spcBef>
                <a:spcPts val="2400"/>
              </a:spcBef>
              <a:buSzPct val="100000"/>
              <a:defRPr sz="5148"/>
            </a:pPr>
            <a:r>
              <a:rPr lang="en-US" sz="1200" b="1" spc="50" dirty="0">
                <a:gradFill>
                  <a:gsLst>
                    <a:gs pos="70787">
                      <a:schemeClr val="accent1"/>
                    </a:gs>
                    <a:gs pos="45506">
                      <a:schemeClr val="accent1"/>
                    </a:gs>
                  </a:gsLst>
                  <a:lin ang="5400000" scaled="1"/>
                </a:gradFill>
                <a:latin typeface="Amazon Ember" charset="0"/>
                <a:ea typeface="Amazon Ember" charset="0"/>
                <a:cs typeface="Amazon Ember" charset="0"/>
              </a:rPr>
              <a:t>Ingress controller: </a:t>
            </a:r>
            <a:r>
              <a:rPr lang="en-US" sz="1200" spc="50" dirty="0">
                <a:gradFill>
                  <a:gsLst>
                    <a:gs pos="70787">
                      <a:schemeClr val="tx1"/>
                    </a:gs>
                    <a:gs pos="45506">
                      <a:schemeClr val="tx1"/>
                    </a:gs>
                  </a:gsLst>
                  <a:lin ang="5400000" scaled="1"/>
                </a:gradFill>
                <a:latin typeface="Amazon Ember" charset="0"/>
                <a:ea typeface="Amazon Ember" charset="0"/>
                <a:cs typeface="Amazon Ember" charset="0"/>
              </a:rPr>
              <a:t>L7 load balancing</a:t>
            </a:r>
          </a:p>
        </p:txBody>
      </p:sp>
      <p:sp>
        <p:nvSpPr>
          <p:cNvPr id="11" name="Rectangle 10">
            <a:extLst>
              <a:ext uri="{FF2B5EF4-FFF2-40B4-BE49-F238E27FC236}">
                <a16:creationId xmlns="" xmlns:a16="http://schemas.microsoft.com/office/drawing/2014/main" id="{BBB9E2E8-E23E-485A-B0D6-32CFA819C703}"/>
              </a:ext>
            </a:extLst>
          </p:cNvPr>
          <p:cNvSpPr/>
          <p:nvPr/>
        </p:nvSpPr>
        <p:spPr>
          <a:xfrm flipH="1">
            <a:off x="356614" y="1911812"/>
            <a:ext cx="8229599" cy="276999"/>
          </a:xfrm>
          <a:prstGeom prst="rect">
            <a:avLst/>
          </a:prstGeom>
        </p:spPr>
        <p:txBody>
          <a:bodyPr wrap="square">
            <a:spAutoFit/>
          </a:bodyPr>
          <a:lstStyle/>
          <a:p>
            <a:pPr lvl="0">
              <a:spcBef>
                <a:spcPts val="2400"/>
              </a:spcBef>
              <a:buSzPct val="100000"/>
              <a:defRPr sz="5148"/>
            </a:pPr>
            <a:r>
              <a:rPr lang="en-US" sz="1200" b="1" spc="50" dirty="0">
                <a:gradFill>
                  <a:gsLst>
                    <a:gs pos="70787">
                      <a:schemeClr val="accent1"/>
                    </a:gs>
                    <a:gs pos="45506">
                      <a:schemeClr val="accent1"/>
                    </a:gs>
                  </a:gsLst>
                  <a:lin ang="5400000" scaled="1"/>
                </a:gradFill>
                <a:latin typeface="Amazon Ember" charset="0"/>
                <a:ea typeface="Amazon Ember" charset="0"/>
                <a:cs typeface="Amazon Ember" charset="0"/>
              </a:rPr>
              <a:t>Deployments: </a:t>
            </a:r>
            <a:r>
              <a:rPr lang="en-US" sz="1200" spc="50" dirty="0">
                <a:gradFill>
                  <a:gsLst>
                    <a:gs pos="70787">
                      <a:schemeClr val="tx1"/>
                    </a:gs>
                    <a:gs pos="45506">
                      <a:schemeClr val="tx1"/>
                    </a:gs>
                  </a:gsLst>
                  <a:lin ang="5400000" scaled="1"/>
                </a:gradFill>
                <a:latin typeface="Amazon Ember" charset="0"/>
                <a:ea typeface="Amazon Ember" charset="0"/>
                <a:cs typeface="Amazon Ember" charset="0"/>
              </a:rPr>
              <a:t>Declarative version updates</a:t>
            </a:r>
          </a:p>
        </p:txBody>
      </p:sp>
      <p:sp>
        <p:nvSpPr>
          <p:cNvPr id="12" name="Rectangle 11">
            <a:extLst>
              <a:ext uri="{FF2B5EF4-FFF2-40B4-BE49-F238E27FC236}">
                <a16:creationId xmlns="" xmlns:a16="http://schemas.microsoft.com/office/drawing/2014/main" id="{21566209-5E49-4D8B-A029-E13DB90AA646}"/>
              </a:ext>
            </a:extLst>
          </p:cNvPr>
          <p:cNvSpPr/>
          <p:nvPr/>
        </p:nvSpPr>
        <p:spPr>
          <a:xfrm flipH="1">
            <a:off x="356614" y="2351771"/>
            <a:ext cx="8330183" cy="276999"/>
          </a:xfrm>
          <a:prstGeom prst="rect">
            <a:avLst/>
          </a:prstGeom>
        </p:spPr>
        <p:txBody>
          <a:bodyPr wrap="square">
            <a:spAutoFit/>
          </a:bodyPr>
          <a:lstStyle/>
          <a:p>
            <a:pPr lvl="0">
              <a:spcBef>
                <a:spcPts val="2400"/>
              </a:spcBef>
              <a:buSzPct val="100000"/>
              <a:defRPr sz="5148"/>
            </a:pPr>
            <a:r>
              <a:rPr lang="en-US" sz="1200" b="1" spc="50" dirty="0">
                <a:gradFill>
                  <a:gsLst>
                    <a:gs pos="70787">
                      <a:schemeClr val="accent1"/>
                    </a:gs>
                    <a:gs pos="45506">
                      <a:schemeClr val="accent1"/>
                    </a:gs>
                  </a:gsLst>
                  <a:lin ang="5400000" scaled="1"/>
                </a:gradFill>
                <a:latin typeface="Amazon Ember" charset="0"/>
                <a:ea typeface="Amazon Ember" charset="0"/>
                <a:cs typeface="Amazon Ember" charset="0"/>
              </a:rPr>
              <a:t>Jobs: </a:t>
            </a:r>
            <a:r>
              <a:rPr lang="en-US" sz="1200" spc="50" dirty="0">
                <a:gradFill>
                  <a:gsLst>
                    <a:gs pos="70787">
                      <a:schemeClr val="tx1"/>
                    </a:gs>
                    <a:gs pos="45506">
                      <a:schemeClr val="tx1"/>
                    </a:gs>
                  </a:gsLst>
                  <a:lin ang="5400000" scaled="1"/>
                </a:gradFill>
                <a:latin typeface="Amazon Ember" charset="0"/>
                <a:ea typeface="Amazon Ember" charset="0"/>
                <a:cs typeface="Amazon Ember" charset="0"/>
              </a:rPr>
              <a:t>Run to completion</a:t>
            </a:r>
          </a:p>
        </p:txBody>
      </p:sp>
      <p:sp>
        <p:nvSpPr>
          <p:cNvPr id="13" name="Rectangle 12">
            <a:extLst>
              <a:ext uri="{FF2B5EF4-FFF2-40B4-BE49-F238E27FC236}">
                <a16:creationId xmlns="" xmlns:a16="http://schemas.microsoft.com/office/drawing/2014/main" id="{B37E8198-FE45-4D33-9866-7B858C5F58B8}"/>
              </a:ext>
            </a:extLst>
          </p:cNvPr>
          <p:cNvSpPr/>
          <p:nvPr/>
        </p:nvSpPr>
        <p:spPr>
          <a:xfrm flipH="1">
            <a:off x="356614" y="2791730"/>
            <a:ext cx="8383525" cy="276999"/>
          </a:xfrm>
          <a:prstGeom prst="rect">
            <a:avLst/>
          </a:prstGeom>
        </p:spPr>
        <p:txBody>
          <a:bodyPr wrap="square">
            <a:spAutoFit/>
          </a:bodyPr>
          <a:lstStyle/>
          <a:p>
            <a:pPr lvl="0">
              <a:spcBef>
                <a:spcPts val="2400"/>
              </a:spcBef>
              <a:buSzPct val="100000"/>
              <a:defRPr sz="5148"/>
            </a:pPr>
            <a:r>
              <a:rPr lang="en-US" sz="1200" b="1" spc="50" dirty="0" err="1">
                <a:gradFill>
                  <a:gsLst>
                    <a:gs pos="70787">
                      <a:schemeClr val="accent1"/>
                    </a:gs>
                    <a:gs pos="45506">
                      <a:schemeClr val="accent1"/>
                    </a:gs>
                  </a:gsLst>
                  <a:lin ang="5400000" scaled="1"/>
                </a:gradFill>
                <a:latin typeface="Amazon Ember" charset="0"/>
                <a:ea typeface="Amazon Ember" charset="0"/>
                <a:cs typeface="Amazon Ember" charset="0"/>
              </a:rPr>
              <a:t>Autoscale</a:t>
            </a:r>
            <a:r>
              <a:rPr lang="en-US" sz="1200" b="1" spc="50" dirty="0">
                <a:gradFill>
                  <a:gsLst>
                    <a:gs pos="70787">
                      <a:schemeClr val="accent1"/>
                    </a:gs>
                    <a:gs pos="45506">
                      <a:schemeClr val="accent1"/>
                    </a:gs>
                  </a:gsLst>
                  <a:lin ang="5400000" scaled="1"/>
                </a:gradFill>
                <a:latin typeface="Amazon Ember" charset="0"/>
                <a:ea typeface="Amazon Ember" charset="0"/>
                <a:cs typeface="Amazon Ember" charset="0"/>
              </a:rPr>
              <a:t>: </a:t>
            </a:r>
            <a:r>
              <a:rPr lang="en-US" sz="1200" spc="50" dirty="0">
                <a:gradFill>
                  <a:gsLst>
                    <a:gs pos="70787">
                      <a:schemeClr val="tx1"/>
                    </a:gs>
                    <a:gs pos="45506">
                      <a:schemeClr val="tx1"/>
                    </a:gs>
                  </a:gsLst>
                  <a:lin ang="5400000" scaled="1"/>
                </a:gradFill>
                <a:latin typeface="Amazon Ember" charset="0"/>
                <a:ea typeface="Amazon Ember" charset="0"/>
                <a:cs typeface="Amazon Ember" charset="0"/>
              </a:rPr>
              <a:t>Automatically adjust number of Pods </a:t>
            </a:r>
          </a:p>
        </p:txBody>
      </p:sp>
      <p:sp>
        <p:nvSpPr>
          <p:cNvPr id="14" name="Rectangle 13">
            <a:extLst>
              <a:ext uri="{FF2B5EF4-FFF2-40B4-BE49-F238E27FC236}">
                <a16:creationId xmlns="" xmlns:a16="http://schemas.microsoft.com/office/drawing/2014/main" id="{DC544FEE-FC19-48C2-9E1E-2999DE713121}"/>
              </a:ext>
            </a:extLst>
          </p:cNvPr>
          <p:cNvSpPr/>
          <p:nvPr/>
        </p:nvSpPr>
        <p:spPr>
          <a:xfrm flipH="1">
            <a:off x="356614" y="3231689"/>
            <a:ext cx="8330182" cy="276999"/>
          </a:xfrm>
          <a:prstGeom prst="rect">
            <a:avLst/>
          </a:prstGeom>
        </p:spPr>
        <p:txBody>
          <a:bodyPr wrap="square">
            <a:spAutoFit/>
          </a:bodyPr>
          <a:lstStyle/>
          <a:p>
            <a:pPr lvl="0">
              <a:spcBef>
                <a:spcPts val="2400"/>
              </a:spcBef>
              <a:buSzPct val="100000"/>
              <a:defRPr sz="5148"/>
            </a:pPr>
            <a:r>
              <a:rPr lang="en-US" sz="1200" b="1" spc="50" dirty="0">
                <a:gradFill>
                  <a:gsLst>
                    <a:gs pos="70787">
                      <a:schemeClr val="accent1"/>
                    </a:gs>
                    <a:gs pos="45506">
                      <a:schemeClr val="accent1"/>
                    </a:gs>
                  </a:gsLst>
                  <a:lin ang="5400000" scaled="1"/>
                </a:gradFill>
                <a:latin typeface="Amazon Ember" charset="0"/>
                <a:ea typeface="Amazon Ember" charset="0"/>
                <a:cs typeface="Amazon Ember" charset="0"/>
              </a:rPr>
              <a:t>Network Policies: </a:t>
            </a:r>
            <a:r>
              <a:rPr lang="en-US" sz="1200" spc="50" dirty="0">
                <a:gradFill>
                  <a:gsLst>
                    <a:gs pos="70787">
                      <a:schemeClr val="tx1"/>
                    </a:gs>
                    <a:gs pos="45506">
                      <a:schemeClr val="tx1"/>
                    </a:gs>
                  </a:gsLst>
                  <a:lin ang="5400000" scaled="1"/>
                </a:gradFill>
                <a:latin typeface="Amazon Ember" charset="0"/>
                <a:ea typeface="Amazon Ember" charset="0"/>
                <a:cs typeface="Amazon Ember" charset="0"/>
              </a:rPr>
              <a:t>AKA Security Groups for Pods</a:t>
            </a:r>
          </a:p>
        </p:txBody>
      </p:sp>
      <p:sp>
        <p:nvSpPr>
          <p:cNvPr id="15" name="Rectangle 14">
            <a:extLst>
              <a:ext uri="{FF2B5EF4-FFF2-40B4-BE49-F238E27FC236}">
                <a16:creationId xmlns="" xmlns:a16="http://schemas.microsoft.com/office/drawing/2014/main" id="{D69198BD-E862-47A2-AF66-233CB210E88E}"/>
              </a:ext>
            </a:extLst>
          </p:cNvPr>
          <p:cNvSpPr/>
          <p:nvPr/>
        </p:nvSpPr>
        <p:spPr>
          <a:xfrm flipH="1">
            <a:off x="356614" y="3671648"/>
            <a:ext cx="8330181" cy="276999"/>
          </a:xfrm>
          <a:prstGeom prst="rect">
            <a:avLst/>
          </a:prstGeom>
        </p:spPr>
        <p:txBody>
          <a:bodyPr wrap="square">
            <a:spAutoFit/>
          </a:bodyPr>
          <a:lstStyle/>
          <a:p>
            <a:pPr lvl="0">
              <a:spcBef>
                <a:spcPts val="2400"/>
              </a:spcBef>
              <a:buSzPct val="100000"/>
              <a:defRPr sz="5148"/>
            </a:pPr>
            <a:r>
              <a:rPr lang="en-US" sz="1200" b="1" spc="50" dirty="0" err="1">
                <a:gradFill>
                  <a:gsLst>
                    <a:gs pos="70787">
                      <a:schemeClr val="accent1"/>
                    </a:gs>
                    <a:gs pos="45506">
                      <a:schemeClr val="accent1"/>
                    </a:gs>
                  </a:gsLst>
                  <a:lin ang="5400000" scaled="1"/>
                </a:gradFill>
                <a:latin typeface="Amazon Ember" charset="0"/>
                <a:ea typeface="Amazon Ember" charset="0"/>
                <a:cs typeface="Amazon Ember" charset="0"/>
              </a:rPr>
              <a:t>StatefulSet</a:t>
            </a:r>
            <a:r>
              <a:rPr lang="en-US" sz="1200" b="1" spc="50" dirty="0">
                <a:gradFill>
                  <a:gsLst>
                    <a:gs pos="70787">
                      <a:schemeClr val="accent1"/>
                    </a:gs>
                    <a:gs pos="45506">
                      <a:schemeClr val="accent1"/>
                    </a:gs>
                  </a:gsLst>
                  <a:lin ang="5400000" scaled="1"/>
                </a:gradFill>
                <a:latin typeface="Amazon Ember" charset="0"/>
                <a:ea typeface="Amazon Ember" charset="0"/>
                <a:cs typeface="Amazon Ember" charset="0"/>
              </a:rPr>
              <a:t>: </a:t>
            </a:r>
            <a:r>
              <a:rPr lang="en-US" sz="1200" spc="50" dirty="0">
                <a:gradFill>
                  <a:gsLst>
                    <a:gs pos="70787">
                      <a:schemeClr val="tx1"/>
                    </a:gs>
                    <a:gs pos="45506">
                      <a:schemeClr val="tx1"/>
                    </a:gs>
                  </a:gsLst>
                  <a:lin ang="5400000" scaled="1"/>
                </a:gradFill>
                <a:latin typeface="Amazon Ember" charset="0"/>
                <a:ea typeface="Amazon Ember" charset="0"/>
                <a:cs typeface="Amazon Ember" charset="0"/>
              </a:rPr>
              <a:t>Support for long-term </a:t>
            </a:r>
            <a:r>
              <a:rPr lang="en-US" sz="1200" spc="50" dirty="0" err="1">
                <a:gradFill>
                  <a:gsLst>
                    <a:gs pos="70787">
                      <a:schemeClr val="tx1"/>
                    </a:gs>
                    <a:gs pos="45506">
                      <a:schemeClr val="tx1"/>
                    </a:gs>
                  </a:gsLst>
                  <a:lin ang="5400000" scaled="1"/>
                </a:gradFill>
                <a:latin typeface="Amazon Ember" charset="0"/>
                <a:ea typeface="Amazon Ember" charset="0"/>
                <a:cs typeface="Amazon Ember" charset="0"/>
              </a:rPr>
              <a:t>stateful</a:t>
            </a:r>
            <a:r>
              <a:rPr lang="en-US" sz="1200" spc="50" dirty="0">
                <a:gradFill>
                  <a:gsLst>
                    <a:gs pos="70787">
                      <a:schemeClr val="tx1"/>
                    </a:gs>
                    <a:gs pos="45506">
                      <a:schemeClr val="tx1"/>
                    </a:gs>
                  </a:gsLst>
                  <a:lin ang="5400000" scaled="1"/>
                </a:gradFill>
                <a:latin typeface="Amazon Ember" charset="0"/>
                <a:ea typeface="Amazon Ember" charset="0"/>
                <a:cs typeface="Amazon Ember" charset="0"/>
              </a:rPr>
              <a:t> distributed systems</a:t>
            </a:r>
          </a:p>
        </p:txBody>
      </p:sp>
      <p:sp>
        <p:nvSpPr>
          <p:cNvPr id="16" name="Rectangle 15">
            <a:extLst>
              <a:ext uri="{FF2B5EF4-FFF2-40B4-BE49-F238E27FC236}">
                <a16:creationId xmlns="" xmlns:a16="http://schemas.microsoft.com/office/drawing/2014/main" id="{6DFAB9AB-91F1-4E84-B289-9F7D32F84246}"/>
              </a:ext>
            </a:extLst>
          </p:cNvPr>
          <p:cNvSpPr/>
          <p:nvPr/>
        </p:nvSpPr>
        <p:spPr>
          <a:xfrm flipH="1">
            <a:off x="356614" y="4111606"/>
            <a:ext cx="729687" cy="276999"/>
          </a:xfrm>
          <a:prstGeom prst="rect">
            <a:avLst/>
          </a:prstGeom>
        </p:spPr>
        <p:txBody>
          <a:bodyPr wrap="none">
            <a:spAutoFit/>
          </a:bodyPr>
          <a:lstStyle/>
          <a:p>
            <a:pPr lvl="0">
              <a:spcBef>
                <a:spcPts val="2400"/>
              </a:spcBef>
              <a:buSzPct val="100000"/>
              <a:defRPr sz="5148"/>
            </a:pPr>
            <a:r>
              <a:rPr lang="en-US" sz="1200" spc="50" dirty="0">
                <a:gradFill>
                  <a:gsLst>
                    <a:gs pos="70787">
                      <a:schemeClr val="tx1"/>
                    </a:gs>
                    <a:gs pos="45506">
                      <a:schemeClr val="tx1"/>
                    </a:gs>
                  </a:gsLst>
                  <a:lin ang="5400000" scaled="1"/>
                </a:gradFill>
                <a:latin typeface="Amazon Ember" charset="0"/>
                <a:ea typeface="Amazon Ember" charset="0"/>
                <a:cs typeface="Amazon Ember" charset="0"/>
              </a:rPr>
              <a:t>More…</a:t>
            </a:r>
          </a:p>
        </p:txBody>
      </p:sp>
      <p:cxnSp>
        <p:nvCxnSpPr>
          <p:cNvPr id="17" name="Straight Connector 16">
            <a:extLst>
              <a:ext uri="{FF2B5EF4-FFF2-40B4-BE49-F238E27FC236}">
                <a16:creationId xmlns="" xmlns:a16="http://schemas.microsoft.com/office/drawing/2014/main" id="{E3E06D42-46FE-4C31-9E7B-91149F0851EF}"/>
              </a:ext>
            </a:extLst>
          </p:cNvPr>
          <p:cNvCxnSpPr>
            <a:cxnSpLocks/>
          </p:cNvCxnSpPr>
          <p:nvPr/>
        </p:nvCxnSpPr>
        <p:spPr>
          <a:xfrm flipH="1">
            <a:off x="457199" y="3150209"/>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 xmlns:a16="http://schemas.microsoft.com/office/drawing/2014/main" id="{150F4655-FC98-4565-BB96-CC0854A07091}"/>
              </a:ext>
            </a:extLst>
          </p:cNvPr>
          <p:cNvCxnSpPr>
            <a:cxnSpLocks/>
          </p:cNvCxnSpPr>
          <p:nvPr/>
        </p:nvCxnSpPr>
        <p:spPr>
          <a:xfrm flipH="1">
            <a:off x="457199" y="3590168"/>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 xmlns:a16="http://schemas.microsoft.com/office/drawing/2014/main" id="{09F421AF-2580-4024-9E11-A0BD920A8609}"/>
              </a:ext>
            </a:extLst>
          </p:cNvPr>
          <p:cNvCxnSpPr>
            <a:cxnSpLocks/>
          </p:cNvCxnSpPr>
          <p:nvPr/>
        </p:nvCxnSpPr>
        <p:spPr>
          <a:xfrm flipH="1">
            <a:off x="457199" y="4030127"/>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0727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500"/>
                                        <p:tgtEl>
                                          <p:spTgt spid="15"/>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P spid="15"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p:txBody>
          <a:bodyPr/>
          <a:lstStyle/>
          <a:p>
            <a:pPr lvl="0"/>
            <a:r>
              <a:rPr lang="en" dirty="0">
                <a:gradFill>
                  <a:gsLst>
                    <a:gs pos="70787">
                      <a:schemeClr val="tx1"/>
                    </a:gs>
                    <a:gs pos="45506">
                      <a:schemeClr val="tx1"/>
                    </a:gs>
                  </a:gsLst>
                  <a:lin ang="5400000" scaled="1"/>
                </a:gradFill>
              </a:rPr>
              <a:t>Kubernetes cluster</a:t>
            </a:r>
            <a:r>
              <a:rPr lang="en-US" dirty="0">
                <a:gradFill>
                  <a:gsLst>
                    <a:gs pos="70787">
                      <a:schemeClr val="tx1"/>
                    </a:gs>
                    <a:gs pos="45506">
                      <a:schemeClr val="tx1"/>
                    </a:gs>
                  </a:gsLst>
                  <a:lin ang="5400000" scaled="1"/>
                </a:gradFill>
              </a:rPr>
              <a:t> setup—choices</a:t>
            </a:r>
            <a:endParaRPr lang="en" dirty="0">
              <a:gradFill>
                <a:gsLst>
                  <a:gs pos="70787">
                    <a:schemeClr val="tx1"/>
                  </a:gs>
                  <a:gs pos="45506">
                    <a:schemeClr val="tx1"/>
                  </a:gs>
                </a:gsLst>
                <a:lin ang="5400000" scaled="1"/>
              </a:gradFill>
            </a:endParaRPr>
          </a:p>
        </p:txBody>
      </p:sp>
      <p:sp>
        <p:nvSpPr>
          <p:cNvPr id="76" name="Shape 76"/>
          <p:cNvSpPr txBox="1">
            <a:spLocks noGrp="1"/>
          </p:cNvSpPr>
          <p:nvPr>
            <p:ph sz="quarter" idx="10"/>
          </p:nvPr>
        </p:nvSpPr>
        <p:spPr>
          <a:xfrm>
            <a:off x="356615" y="978195"/>
            <a:ext cx="8449055" cy="338554"/>
          </a:xfrm>
        </p:spPr>
        <p:txBody>
          <a:bodyPr>
            <a:spAutoFit/>
          </a:bodyPr>
          <a:lstStyle/>
          <a:p>
            <a:pPr lvl="0">
              <a:spcBef>
                <a:spcPts val="1200"/>
              </a:spcBef>
            </a:pPr>
            <a:r>
              <a:rPr lang="en" sz="1600" dirty="0">
                <a:gradFill>
                  <a:gsLst>
                    <a:gs pos="70787">
                      <a:schemeClr val="tx1"/>
                    </a:gs>
                    <a:gs pos="45506">
                      <a:schemeClr val="tx1"/>
                    </a:gs>
                  </a:gsLst>
                  <a:lin ang="5400000" scaled="1"/>
                </a:gradFill>
              </a:rPr>
              <a:t>Install, operate, upgrade, delete a Kubernetes cluster</a:t>
            </a:r>
          </a:p>
        </p:txBody>
      </p:sp>
      <p:pic>
        <p:nvPicPr>
          <p:cNvPr id="4" name="Picture 3"/>
          <p:cNvPicPr>
            <a:picLocks noChangeAspect="1"/>
          </p:cNvPicPr>
          <p:nvPr/>
        </p:nvPicPr>
        <p:blipFill>
          <a:blip r:embed="rId3"/>
          <a:stretch>
            <a:fillRect/>
          </a:stretch>
        </p:blipFill>
        <p:spPr>
          <a:xfrm>
            <a:off x="3834701" y="2537355"/>
            <a:ext cx="288963" cy="308991"/>
          </a:xfrm>
          <a:prstGeom prst="rect">
            <a:avLst/>
          </a:prstGeom>
        </p:spPr>
      </p:pic>
      <p:cxnSp>
        <p:nvCxnSpPr>
          <p:cNvPr id="5" name="Straight Connector 4">
            <a:extLst>
              <a:ext uri="{FF2B5EF4-FFF2-40B4-BE49-F238E27FC236}">
                <a16:creationId xmlns="" xmlns:a16="http://schemas.microsoft.com/office/drawing/2014/main" id="{9E05889F-81B3-4EDA-A160-C8FB88F0ACE6}"/>
              </a:ext>
            </a:extLst>
          </p:cNvPr>
          <p:cNvCxnSpPr/>
          <p:nvPr/>
        </p:nvCxnSpPr>
        <p:spPr>
          <a:xfrm>
            <a:off x="457200" y="1314541"/>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6" name="Shape 76">
            <a:extLst>
              <a:ext uri="{FF2B5EF4-FFF2-40B4-BE49-F238E27FC236}">
                <a16:creationId xmlns="" xmlns:a16="http://schemas.microsoft.com/office/drawing/2014/main" id="{35E69F0A-7AC2-4D2B-B01C-46000A40AC05}"/>
              </a:ext>
            </a:extLst>
          </p:cNvPr>
          <p:cNvSpPr txBox="1">
            <a:spLocks/>
          </p:cNvSpPr>
          <p:nvPr/>
        </p:nvSpPr>
        <p:spPr>
          <a:xfrm>
            <a:off x="356615" y="1373889"/>
            <a:ext cx="8449055" cy="338554"/>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 sz="1600" dirty="0">
                <a:gradFill>
                  <a:gsLst>
                    <a:gs pos="70787">
                      <a:schemeClr val="tx1"/>
                    </a:gs>
                    <a:gs pos="45506">
                      <a:schemeClr val="tx1"/>
                    </a:gs>
                  </a:gsLst>
                  <a:lin ang="5400000" scaled="1"/>
                </a:gradFill>
              </a:rPr>
              <a:t>Development—Minikube</a:t>
            </a:r>
          </a:p>
        </p:txBody>
      </p:sp>
      <p:sp>
        <p:nvSpPr>
          <p:cNvPr id="7" name="Shape 76">
            <a:extLst>
              <a:ext uri="{FF2B5EF4-FFF2-40B4-BE49-F238E27FC236}">
                <a16:creationId xmlns="" xmlns:a16="http://schemas.microsoft.com/office/drawing/2014/main" id="{4D9FBD7A-5931-4630-8543-CA2F666D3E43}"/>
              </a:ext>
            </a:extLst>
          </p:cNvPr>
          <p:cNvSpPr txBox="1">
            <a:spLocks/>
          </p:cNvSpPr>
          <p:nvPr/>
        </p:nvSpPr>
        <p:spPr>
          <a:xfrm>
            <a:off x="356615" y="2360202"/>
            <a:ext cx="8449055" cy="923330"/>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 sz="1600" dirty="0">
                <a:gradFill>
                  <a:gsLst>
                    <a:gs pos="70787">
                      <a:schemeClr val="tx1"/>
                    </a:gs>
                    <a:gs pos="45506">
                      <a:schemeClr val="tx1"/>
                    </a:gs>
                  </a:gsLst>
                  <a:lin ang="5400000" scaled="1"/>
                </a:gradFill>
              </a:rPr>
              <a:t>Enterprise</a:t>
            </a:r>
            <a:endParaRPr lang="en-US" sz="1600" dirty="0">
              <a:gradFill>
                <a:gsLst>
                  <a:gs pos="70787">
                    <a:schemeClr val="tx1"/>
                  </a:gs>
                  <a:gs pos="45506">
                    <a:schemeClr val="tx1"/>
                  </a:gs>
                </a:gsLst>
                <a:lin ang="5400000" scaled="1"/>
              </a:gradFill>
            </a:endParaRPr>
          </a:p>
          <a:p>
            <a:pPr marL="115888" lvl="1" indent="-115888">
              <a:spcBef>
                <a:spcPts val="200"/>
              </a:spcBef>
            </a:pPr>
            <a:r>
              <a:rPr lang="en" sz="1100" dirty="0">
                <a:gradFill>
                  <a:gsLst>
                    <a:gs pos="70787">
                      <a:schemeClr val="tx1"/>
                    </a:gs>
                    <a:gs pos="45506">
                      <a:schemeClr val="tx1"/>
                    </a:gs>
                  </a:gsLst>
                  <a:lin ang="5400000" scaled="1"/>
                </a:gradFill>
              </a:rPr>
              <a:t>Elastic Container Service for Kubernetes (EKS)</a:t>
            </a:r>
            <a:endParaRPr lang="en-US" sz="1100" dirty="0">
              <a:gradFill>
                <a:gsLst>
                  <a:gs pos="70787">
                    <a:schemeClr val="tx1"/>
                  </a:gs>
                  <a:gs pos="45506">
                    <a:schemeClr val="tx1"/>
                  </a:gs>
                </a:gsLst>
                <a:lin ang="5400000" scaled="1"/>
              </a:gradFill>
            </a:endParaRPr>
          </a:p>
          <a:p>
            <a:pPr marL="115888" lvl="1" indent="-115888">
              <a:spcBef>
                <a:spcPts val="200"/>
              </a:spcBef>
            </a:pPr>
            <a:r>
              <a:rPr lang="en-US" sz="1100" dirty="0">
                <a:gradFill>
                  <a:gsLst>
                    <a:gs pos="70787">
                      <a:schemeClr val="tx1"/>
                    </a:gs>
                    <a:gs pos="45506">
                      <a:schemeClr val="tx1"/>
                    </a:gs>
                  </a:gsLst>
                  <a:lin ang="5400000" scaled="1"/>
                </a:gradFill>
              </a:rPr>
              <a:t>CoreOS </a:t>
            </a:r>
            <a:r>
              <a:rPr lang="en" sz="1100" dirty="0">
                <a:gradFill>
                  <a:gsLst>
                    <a:gs pos="70787">
                      <a:schemeClr val="tx1"/>
                    </a:gs>
                    <a:gs pos="45506">
                      <a:schemeClr val="tx1"/>
                    </a:gs>
                  </a:gsLst>
                  <a:lin ang="5400000" scaled="1"/>
                </a:gradFill>
              </a:rPr>
              <a:t>Tectonic</a:t>
            </a:r>
            <a:endParaRPr lang="en-US" sz="1100" dirty="0">
              <a:gradFill>
                <a:gsLst>
                  <a:gs pos="70787">
                    <a:schemeClr val="tx1"/>
                  </a:gs>
                  <a:gs pos="45506">
                    <a:schemeClr val="tx1"/>
                  </a:gs>
                </a:gsLst>
                <a:lin ang="5400000" scaled="1"/>
              </a:gradFill>
            </a:endParaRPr>
          </a:p>
          <a:p>
            <a:pPr marL="115888" lvl="1" indent="-115888">
              <a:spcBef>
                <a:spcPts val="200"/>
              </a:spcBef>
            </a:pPr>
            <a:r>
              <a:rPr lang="en-US" sz="1100" dirty="0">
                <a:gradFill>
                  <a:gsLst>
                    <a:gs pos="70787">
                      <a:schemeClr val="tx1"/>
                    </a:gs>
                    <a:gs pos="45506">
                      <a:schemeClr val="tx1"/>
                    </a:gs>
                  </a:gsLst>
                  <a:lin ang="5400000" scaled="1"/>
                </a:gradFill>
              </a:rPr>
              <a:t>Red Hat </a:t>
            </a:r>
            <a:r>
              <a:rPr lang="en-US" sz="1100" dirty="0" err="1">
                <a:gradFill>
                  <a:gsLst>
                    <a:gs pos="70787">
                      <a:schemeClr val="tx1"/>
                    </a:gs>
                    <a:gs pos="45506">
                      <a:schemeClr val="tx1"/>
                    </a:gs>
                  </a:gsLst>
                  <a:lin ang="5400000" scaled="1"/>
                </a:gradFill>
              </a:rPr>
              <a:t>OpenShift</a:t>
            </a:r>
            <a:endParaRPr lang="en" sz="1100" dirty="0">
              <a:gradFill>
                <a:gsLst>
                  <a:gs pos="70787">
                    <a:schemeClr val="tx1"/>
                  </a:gs>
                  <a:gs pos="45506">
                    <a:schemeClr val="tx1"/>
                  </a:gs>
                </a:gsLst>
                <a:lin ang="5400000" scaled="1"/>
              </a:gradFill>
            </a:endParaRPr>
          </a:p>
        </p:txBody>
      </p:sp>
      <p:sp>
        <p:nvSpPr>
          <p:cNvPr id="8" name="Shape 76">
            <a:extLst>
              <a:ext uri="{FF2B5EF4-FFF2-40B4-BE49-F238E27FC236}">
                <a16:creationId xmlns="" xmlns:a16="http://schemas.microsoft.com/office/drawing/2014/main" id="{9A34B634-779B-453C-9433-D87736875B01}"/>
              </a:ext>
            </a:extLst>
          </p:cNvPr>
          <p:cNvSpPr txBox="1">
            <a:spLocks/>
          </p:cNvSpPr>
          <p:nvPr/>
        </p:nvSpPr>
        <p:spPr>
          <a:xfrm>
            <a:off x="356615" y="1769583"/>
            <a:ext cx="8449055" cy="533479"/>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 sz="1600" dirty="0">
                <a:gradFill>
                  <a:gsLst>
                    <a:gs pos="70787">
                      <a:schemeClr val="tx1"/>
                    </a:gs>
                    <a:gs pos="45506">
                      <a:schemeClr val="tx1"/>
                    </a:gs>
                  </a:gsLst>
                  <a:lin ang="5400000" scaled="1"/>
                </a:gradFill>
              </a:rPr>
              <a:t>Community</a:t>
            </a:r>
            <a:r>
              <a:rPr lang="en-US" sz="1600" dirty="0">
                <a:gradFill>
                  <a:gsLst>
                    <a:gs pos="70787">
                      <a:schemeClr val="tx1"/>
                    </a:gs>
                    <a:gs pos="45506">
                      <a:schemeClr val="tx1"/>
                    </a:gs>
                  </a:gsLst>
                  <a:lin ang="5400000" scaled="1"/>
                </a:gradFill>
              </a:rPr>
              <a:t>—</a:t>
            </a:r>
            <a:r>
              <a:rPr lang="en" sz="1600" dirty="0">
                <a:gradFill>
                  <a:gsLst>
                    <a:gs pos="70787">
                      <a:schemeClr val="tx1"/>
                    </a:gs>
                    <a:gs pos="45506">
                      <a:schemeClr val="tx1"/>
                    </a:gs>
                  </a:gsLst>
                  <a:lin ang="5400000" scaled="1"/>
                </a:gradFill>
              </a:rPr>
              <a:t>Kops</a:t>
            </a:r>
            <a:endParaRPr lang="en-US" sz="1600" dirty="0">
              <a:gradFill>
                <a:gsLst>
                  <a:gs pos="70787">
                    <a:schemeClr val="tx1"/>
                  </a:gs>
                  <a:gs pos="45506">
                    <a:schemeClr val="tx1"/>
                  </a:gs>
                </a:gsLst>
                <a:lin ang="5400000" scaled="1"/>
              </a:gradFill>
            </a:endParaRPr>
          </a:p>
          <a:p>
            <a:pPr marL="115888" lvl="1" indent="-115888">
              <a:spcBef>
                <a:spcPts val="200"/>
              </a:spcBef>
            </a:pPr>
            <a:r>
              <a:rPr lang="en-US" sz="1100" dirty="0">
                <a:gradFill>
                  <a:gsLst>
                    <a:gs pos="70787">
                      <a:schemeClr val="tx1"/>
                    </a:gs>
                    <a:gs pos="45506">
                      <a:schemeClr val="tx1"/>
                    </a:gs>
                  </a:gsLst>
                  <a:lin ang="5400000" scaled="1"/>
                </a:gradFill>
              </a:rPr>
              <a:t>L</a:t>
            </a:r>
            <a:r>
              <a:rPr lang="en" sz="1100" dirty="0">
                <a:gradFill>
                  <a:gsLst>
                    <a:gs pos="70787">
                      <a:schemeClr val="tx1"/>
                    </a:gs>
                    <a:gs pos="45506">
                      <a:schemeClr val="tx1"/>
                    </a:gs>
                  </a:gsLst>
                  <a:lin ang="5400000" scaled="1"/>
                </a:gradFill>
              </a:rPr>
              <a:t>ist: kubernetes-aws.io</a:t>
            </a:r>
          </a:p>
        </p:txBody>
      </p:sp>
      <p:sp>
        <p:nvSpPr>
          <p:cNvPr id="10" name="Shape 76">
            <a:extLst>
              <a:ext uri="{FF2B5EF4-FFF2-40B4-BE49-F238E27FC236}">
                <a16:creationId xmlns="" xmlns:a16="http://schemas.microsoft.com/office/drawing/2014/main" id="{F95257D6-A5B3-4902-A5E9-96DCE766BE18}"/>
              </a:ext>
            </a:extLst>
          </p:cNvPr>
          <p:cNvSpPr txBox="1">
            <a:spLocks/>
          </p:cNvSpPr>
          <p:nvPr/>
        </p:nvSpPr>
        <p:spPr>
          <a:xfrm>
            <a:off x="356615" y="3340671"/>
            <a:ext cx="8449055" cy="728405"/>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 sz="1600" dirty="0">
                <a:gradFill>
                  <a:gsLst>
                    <a:gs pos="70787">
                      <a:schemeClr val="tx1"/>
                    </a:gs>
                    <a:gs pos="45506">
                      <a:schemeClr val="tx1"/>
                    </a:gs>
                  </a:gsLst>
                  <a:lin ang="5400000" scaled="1"/>
                </a:gradFill>
              </a:rPr>
              <a:t>Custom</a:t>
            </a:r>
          </a:p>
          <a:p>
            <a:pPr marL="115888" lvl="1" indent="-115888">
              <a:spcBef>
                <a:spcPts val="200"/>
              </a:spcBef>
            </a:pPr>
            <a:r>
              <a:rPr lang="en-US" sz="1100" dirty="0" err="1">
                <a:gradFill>
                  <a:gsLst>
                    <a:gs pos="70787">
                      <a:schemeClr val="tx1"/>
                    </a:gs>
                    <a:gs pos="45506">
                      <a:schemeClr val="tx1"/>
                    </a:gs>
                  </a:gsLst>
                  <a:lin ang="5400000" scaled="1"/>
                </a:gradFill>
              </a:rPr>
              <a:t>CloudFormation</a:t>
            </a:r>
            <a:endParaRPr lang="en-US" sz="1100" dirty="0">
              <a:gradFill>
                <a:gsLst>
                  <a:gs pos="70787">
                    <a:schemeClr val="tx1"/>
                  </a:gs>
                  <a:gs pos="45506">
                    <a:schemeClr val="tx1"/>
                  </a:gs>
                </a:gsLst>
                <a:lin ang="5400000" scaled="1"/>
              </a:gradFill>
            </a:endParaRPr>
          </a:p>
          <a:p>
            <a:pPr marL="115888" lvl="1" indent="-115888">
              <a:spcBef>
                <a:spcPts val="200"/>
              </a:spcBef>
            </a:pPr>
            <a:r>
              <a:rPr lang="en" sz="1100" dirty="0">
                <a:gradFill>
                  <a:gsLst>
                    <a:gs pos="70787">
                      <a:schemeClr val="tx1"/>
                    </a:gs>
                    <a:gs pos="45506">
                      <a:schemeClr val="tx1"/>
                    </a:gs>
                  </a:gsLst>
                  <a:lin ang="5400000" scaled="1"/>
                </a:gradFill>
              </a:rPr>
              <a:t>Terraform</a:t>
            </a:r>
          </a:p>
        </p:txBody>
      </p:sp>
      <p:cxnSp>
        <p:nvCxnSpPr>
          <p:cNvPr id="12" name="Straight Connector 11">
            <a:extLst>
              <a:ext uri="{FF2B5EF4-FFF2-40B4-BE49-F238E27FC236}">
                <a16:creationId xmlns="" xmlns:a16="http://schemas.microsoft.com/office/drawing/2014/main" id="{BA0A0AC4-77E1-4055-AD87-B62EDFB3DF70}"/>
              </a:ext>
            </a:extLst>
          </p:cNvPr>
          <p:cNvCxnSpPr/>
          <p:nvPr/>
        </p:nvCxnSpPr>
        <p:spPr>
          <a:xfrm>
            <a:off x="457200" y="1710236"/>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 xmlns:a16="http://schemas.microsoft.com/office/drawing/2014/main" id="{BF9F6CE9-1AE6-47C9-8640-3F721B869BAE}"/>
              </a:ext>
            </a:extLst>
          </p:cNvPr>
          <p:cNvCxnSpPr/>
          <p:nvPr/>
        </p:nvCxnSpPr>
        <p:spPr>
          <a:xfrm>
            <a:off x="457200" y="2300854"/>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862232A-9442-40CA-8F3D-79E279D4F8B4}"/>
              </a:ext>
            </a:extLst>
          </p:cNvPr>
          <p:cNvCxnSpPr/>
          <p:nvPr/>
        </p:nvCxnSpPr>
        <p:spPr>
          <a:xfrm>
            <a:off x="457200" y="3281323"/>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16" name="Shape 76">
            <a:extLst>
              <a:ext uri="{FF2B5EF4-FFF2-40B4-BE49-F238E27FC236}">
                <a16:creationId xmlns="" xmlns:a16="http://schemas.microsoft.com/office/drawing/2014/main" id="{F95257D6-A5B3-4902-A5E9-96DCE766BE18}"/>
              </a:ext>
            </a:extLst>
          </p:cNvPr>
          <p:cNvSpPr txBox="1">
            <a:spLocks/>
          </p:cNvSpPr>
          <p:nvPr/>
        </p:nvSpPr>
        <p:spPr>
          <a:xfrm>
            <a:off x="329139" y="4126215"/>
            <a:ext cx="8449055" cy="338554"/>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US" sz="1600" dirty="0" smtClean="0">
                <a:gradFill>
                  <a:gsLst>
                    <a:gs pos="70787">
                      <a:schemeClr val="tx1"/>
                    </a:gs>
                    <a:gs pos="45506">
                      <a:schemeClr val="tx1"/>
                    </a:gs>
                  </a:gsLst>
                  <a:lin ang="5400000" scaled="1"/>
                </a:gradFill>
              </a:rPr>
              <a:t>AWS Partners: Docker, </a:t>
            </a:r>
            <a:r>
              <a:rPr lang="en-US" sz="1600" dirty="0" err="1" smtClean="0">
                <a:gradFill>
                  <a:gsLst>
                    <a:gs pos="70787">
                      <a:schemeClr val="tx1"/>
                    </a:gs>
                    <a:gs pos="45506">
                      <a:schemeClr val="tx1"/>
                    </a:gs>
                  </a:gsLst>
                  <a:lin ang="5400000" scaled="1"/>
                </a:gradFill>
              </a:rPr>
              <a:t>Heptio</a:t>
            </a:r>
            <a:r>
              <a:rPr lang="en-US" sz="1600" dirty="0" smtClean="0">
                <a:gradFill>
                  <a:gsLst>
                    <a:gs pos="70787">
                      <a:schemeClr val="tx1"/>
                    </a:gs>
                    <a:gs pos="45506">
                      <a:schemeClr val="tx1"/>
                    </a:gs>
                  </a:gsLst>
                  <a:lin ang="5400000" scaled="1"/>
                </a:gradFill>
              </a:rPr>
              <a:t>, Mesosphere</a:t>
            </a:r>
            <a:endParaRPr lang="en" sz="1600" dirty="0">
              <a:gradFill>
                <a:gsLst>
                  <a:gs pos="70787">
                    <a:schemeClr val="tx1"/>
                  </a:gs>
                  <a:gs pos="45506">
                    <a:schemeClr val="tx1"/>
                  </a:gs>
                </a:gsLst>
                <a:lin ang="5400000" scaled="1"/>
              </a:gradFill>
            </a:endParaRPr>
          </a:p>
        </p:txBody>
      </p:sp>
      <p:cxnSp>
        <p:nvCxnSpPr>
          <p:cNvPr id="17" name="Straight Connector 16">
            <a:extLst>
              <a:ext uri="{FF2B5EF4-FFF2-40B4-BE49-F238E27FC236}">
                <a16:creationId xmlns="" xmlns:a16="http://schemas.microsoft.com/office/drawing/2014/main" id="{D862232A-9442-40CA-8F3D-79E279D4F8B4}"/>
              </a:ext>
            </a:extLst>
          </p:cNvPr>
          <p:cNvCxnSpPr/>
          <p:nvPr/>
        </p:nvCxnSpPr>
        <p:spPr>
          <a:xfrm>
            <a:off x="457155" y="4066867"/>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0150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animEffect transition="in" filter="fade">
                                      <p:cBhvr>
                                        <p:cTn id="23" dur="500"/>
                                        <p:tgtEl>
                                          <p:spTgt spid="8">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8">
                                            <p:txEl>
                                              <p:pRg st="1" end="1"/>
                                            </p:txEl>
                                          </p:spTgt>
                                        </p:tgtEl>
                                        <p:attrNameLst>
                                          <p:attrName>style.visibility</p:attrName>
                                        </p:attrNameLst>
                                      </p:cBhvr>
                                      <p:to>
                                        <p:strVal val="visible"/>
                                      </p:to>
                                    </p:set>
                                    <p:animEffect transition="in" filter="fade">
                                      <p:cBhvr>
                                        <p:cTn id="28" dur="500"/>
                                        <p:tgtEl>
                                          <p:spTgt spid="8">
                                            <p:txEl>
                                              <p:pRg st="1" end="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7">
                                            <p:txEl>
                                              <p:pRg st="0" end="0"/>
                                            </p:txEl>
                                          </p:spTgt>
                                        </p:tgtEl>
                                        <p:attrNameLst>
                                          <p:attrName>style.visibility</p:attrName>
                                        </p:attrNameLst>
                                      </p:cBhvr>
                                      <p:to>
                                        <p:strVal val="visible"/>
                                      </p:to>
                                    </p:set>
                                    <p:animEffect transition="in" filter="fade">
                                      <p:cBhvr>
                                        <p:cTn id="36" dur="500"/>
                                        <p:tgtEl>
                                          <p:spTgt spid="7">
                                            <p:txEl>
                                              <p:pRg st="0" end="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txEl>
                                              <p:pRg st="1" end="1"/>
                                            </p:txEl>
                                          </p:spTgt>
                                        </p:tgtEl>
                                        <p:attrNameLst>
                                          <p:attrName>style.visibility</p:attrName>
                                        </p:attrNameLst>
                                      </p:cBhvr>
                                      <p:to>
                                        <p:strVal val="visible"/>
                                      </p:to>
                                    </p:set>
                                    <p:animEffect transition="in" filter="fade">
                                      <p:cBhvr>
                                        <p:cTn id="39" dur="500"/>
                                        <p:tgtEl>
                                          <p:spTgt spid="7">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7">
                                            <p:txEl>
                                              <p:pRg st="2" end="2"/>
                                            </p:txEl>
                                          </p:spTgt>
                                        </p:tgtEl>
                                        <p:attrNameLst>
                                          <p:attrName>style.visibility</p:attrName>
                                        </p:attrNameLst>
                                      </p:cBhvr>
                                      <p:to>
                                        <p:strVal val="visible"/>
                                      </p:to>
                                    </p:set>
                                    <p:animEffect transition="in" filter="fade">
                                      <p:cBhvr>
                                        <p:cTn id="47" dur="500"/>
                                        <p:tgtEl>
                                          <p:spTgt spid="7">
                                            <p:txEl>
                                              <p:pRg st="2" end="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7">
                                            <p:txEl>
                                              <p:pRg st="3" end="3"/>
                                            </p:txEl>
                                          </p:spTgt>
                                        </p:tgtEl>
                                        <p:attrNameLst>
                                          <p:attrName>style.visibility</p:attrName>
                                        </p:attrNameLst>
                                      </p:cBhvr>
                                      <p:to>
                                        <p:strVal val="visible"/>
                                      </p:to>
                                    </p:set>
                                    <p:animEffect transition="in" filter="fade">
                                      <p:cBhvr>
                                        <p:cTn id="50" dur="500"/>
                                        <p:tgtEl>
                                          <p:spTgt spid="7">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500"/>
                                        <p:tgtEl>
                                          <p:spTgt spid="10"/>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7"/>
                                        </p:tgtEl>
                                        <p:attrNameLst>
                                          <p:attrName>style.visibility</p:attrName>
                                        </p:attrNameLst>
                                      </p:cBhvr>
                                      <p:to>
                                        <p:strVal val="visible"/>
                                      </p:to>
                                    </p:set>
                                    <p:animEffect transition="in" filter="fade">
                                      <p:cBhvr>
                                        <p:cTn id="63" dur="500"/>
                                        <p:tgtEl>
                                          <p:spTgt spid="17"/>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fade">
                                      <p:cBhvr>
                                        <p:cTn id="6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build="p"/>
      <p:bldP spid="6" grpId="0"/>
      <p:bldP spid="7" grpId="0" build="allAtOnce"/>
      <p:bldP spid="8" grpId="0" build="allAtOnce"/>
      <p:bldP spid="10"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p:txBody>
          <a:bodyPr/>
          <a:lstStyle/>
          <a:p>
            <a:pPr lvl="0"/>
            <a:r>
              <a:rPr lang="en" dirty="0">
                <a:gradFill>
                  <a:gsLst>
                    <a:gs pos="70787">
                      <a:schemeClr val="tx1"/>
                    </a:gs>
                    <a:gs pos="45506">
                      <a:schemeClr val="tx1"/>
                    </a:gs>
                  </a:gsLst>
                  <a:lin ang="5400000" scaled="1"/>
                </a:gradFill>
              </a:rPr>
              <a:t>Manage a Kubernetes cluster: Kops</a:t>
            </a:r>
          </a:p>
        </p:txBody>
      </p:sp>
      <p:sp>
        <p:nvSpPr>
          <p:cNvPr id="82" name="Shape 82"/>
          <p:cNvSpPr txBox="1">
            <a:spLocks noGrp="1"/>
          </p:cNvSpPr>
          <p:nvPr>
            <p:ph sz="quarter" idx="10"/>
          </p:nvPr>
        </p:nvSpPr>
        <p:spPr>
          <a:xfrm>
            <a:off x="356615" y="1026747"/>
            <a:ext cx="8449055" cy="666849"/>
          </a:xfrm>
        </p:spPr>
        <p:txBody>
          <a:bodyPr>
            <a:spAutoFit/>
          </a:bodyPr>
          <a:lstStyle/>
          <a:p>
            <a:pPr>
              <a:spcBef>
                <a:spcPts val="1200"/>
              </a:spcBef>
            </a:pPr>
            <a:r>
              <a:rPr lang="en" dirty="0">
                <a:gradFill>
                  <a:gsLst>
                    <a:gs pos="70787">
                      <a:schemeClr val="tx1"/>
                    </a:gs>
                    <a:gs pos="45506">
                      <a:schemeClr val="tx1"/>
                    </a:gs>
                  </a:gsLst>
                  <a:lin ang="5400000" scaled="1"/>
                </a:gradFill>
              </a:rPr>
              <a:t>Community supported</a:t>
            </a:r>
            <a:endParaRPr lang="en-US" dirty="0">
              <a:gradFill>
                <a:gsLst>
                  <a:gs pos="70787">
                    <a:schemeClr val="tx1"/>
                  </a:gs>
                  <a:gs pos="45506">
                    <a:schemeClr val="tx1"/>
                  </a:gs>
                </a:gsLst>
                <a:lin ang="5400000" scaled="1"/>
              </a:gradFill>
            </a:endParaRPr>
          </a:p>
          <a:p>
            <a:pPr marL="115888" lvl="1" indent="-115888">
              <a:spcBef>
                <a:spcPts val="200"/>
              </a:spcBef>
            </a:pPr>
            <a:r>
              <a:rPr lang="en-US" sz="1100" dirty="0">
                <a:gradFill>
                  <a:gsLst>
                    <a:gs pos="70787">
                      <a:schemeClr val="tx1"/>
                    </a:gs>
                    <a:gs pos="45506">
                      <a:schemeClr val="tx1"/>
                    </a:gs>
                  </a:gsLst>
                  <a:lin ang="5400000" scaled="1"/>
                </a:gradFill>
              </a:rPr>
              <a:t>SIG AWS</a:t>
            </a:r>
          </a:p>
          <a:p>
            <a:pPr marL="115888" lvl="1" indent="-115888">
              <a:spcBef>
                <a:spcPts val="200"/>
              </a:spcBef>
            </a:pPr>
            <a:r>
              <a:rPr lang="en-US" sz="1100" dirty="0">
                <a:gradFill>
                  <a:gsLst>
                    <a:gs pos="70787">
                      <a:schemeClr val="tx1"/>
                    </a:gs>
                    <a:gs pos="45506">
                      <a:schemeClr val="tx1"/>
                    </a:gs>
                  </a:gsLst>
                  <a:lin ang="5400000" scaled="1"/>
                </a:gradFill>
              </a:rPr>
              <a:t>Kops office hours and Slack channel</a:t>
            </a:r>
            <a:endParaRPr lang="en" sz="1100" dirty="0">
              <a:gradFill>
                <a:gsLst>
                  <a:gs pos="70787">
                    <a:schemeClr val="tx1"/>
                  </a:gs>
                  <a:gs pos="45506">
                    <a:schemeClr val="tx1"/>
                  </a:gs>
                </a:gsLst>
                <a:lin ang="5400000" scaled="1"/>
              </a:gradFill>
            </a:endParaRPr>
          </a:p>
        </p:txBody>
      </p:sp>
      <p:sp>
        <p:nvSpPr>
          <p:cNvPr id="2" name="Rectangle 1"/>
          <p:cNvSpPr/>
          <p:nvPr/>
        </p:nvSpPr>
        <p:spPr>
          <a:xfrm>
            <a:off x="356615" y="2894619"/>
            <a:ext cx="7277101" cy="1631216"/>
          </a:xfrm>
          <a:prstGeom prst="rect">
            <a:avLst/>
          </a:prstGeom>
        </p:spPr>
        <p:txBody>
          <a:bodyPr wrap="square">
            <a:spAutoFit/>
          </a:bodyPr>
          <a:lstStyle/>
          <a:p>
            <a:pPr lvl="0"/>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export AWS_AVAILABILITY_ZONES=${ZONES:-"us-east-1b,us-east-1c,us-east-1d"}</a:t>
            </a:r>
            <a:b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export KOPS_STATE_STORE="s3://</a:t>
            </a:r>
            <a:r>
              <a:rPr lang="en-US" sz="1000" b="1" dirty="0" err="1">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kubernetes-aws-io</a:t>
            </a: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a:t>
            </a:r>
            <a:b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kops create cluster cluster.k8s.local \</a:t>
            </a:r>
            <a:b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--master-count 3 \</a:t>
            </a:r>
            <a:b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--master-size m4.large \</a:t>
            </a:r>
            <a:b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--node-count 5 \</a:t>
            </a:r>
            <a:b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--node-size m4.large \</a:t>
            </a:r>
            <a:b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--zones $AWS_AVAILABILITY_ZONES \</a:t>
            </a:r>
            <a:b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--networking calico \</a:t>
            </a:r>
            <a:b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0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--yes</a:t>
            </a:r>
          </a:p>
        </p:txBody>
      </p:sp>
      <p:cxnSp>
        <p:nvCxnSpPr>
          <p:cNvPr id="9" name="Straight Connector 8">
            <a:extLst>
              <a:ext uri="{FF2B5EF4-FFF2-40B4-BE49-F238E27FC236}">
                <a16:creationId xmlns="" xmlns:a16="http://schemas.microsoft.com/office/drawing/2014/main" id="{FD2C752E-F363-4FBD-935B-A08CFAD56651}"/>
              </a:ext>
            </a:extLst>
          </p:cNvPr>
          <p:cNvCxnSpPr/>
          <p:nvPr/>
        </p:nvCxnSpPr>
        <p:spPr>
          <a:xfrm>
            <a:off x="457200" y="2786783"/>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6" name="Shape 82">
            <a:extLst>
              <a:ext uri="{FF2B5EF4-FFF2-40B4-BE49-F238E27FC236}">
                <a16:creationId xmlns="" xmlns:a16="http://schemas.microsoft.com/office/drawing/2014/main" id="{51FA64AB-DBEA-4F3A-834A-4D0E17A7D5DE}"/>
              </a:ext>
            </a:extLst>
          </p:cNvPr>
          <p:cNvSpPr txBox="1">
            <a:spLocks/>
          </p:cNvSpPr>
          <p:nvPr/>
        </p:nvSpPr>
        <p:spPr>
          <a:xfrm>
            <a:off x="356615" y="2401946"/>
            <a:ext cx="8449055" cy="276999"/>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 dirty="0">
                <a:gradFill>
                  <a:gsLst>
                    <a:gs pos="70787">
                      <a:schemeClr val="tx1"/>
                    </a:gs>
                    <a:gs pos="45506">
                      <a:schemeClr val="tx1"/>
                    </a:gs>
                  </a:gsLst>
                  <a:lin ang="5400000" scaled="1"/>
                </a:gradFill>
              </a:rPr>
              <a:t>github.com/kubernetes/kops</a:t>
            </a:r>
            <a:endParaRPr lang="en-US" dirty="0">
              <a:gradFill>
                <a:gsLst>
                  <a:gs pos="70787">
                    <a:schemeClr val="tx1"/>
                  </a:gs>
                  <a:gs pos="45506">
                    <a:schemeClr val="tx1"/>
                  </a:gs>
                </a:gsLst>
                <a:lin ang="5400000" scaled="1"/>
              </a:gradFill>
            </a:endParaRPr>
          </a:p>
        </p:txBody>
      </p:sp>
      <p:sp>
        <p:nvSpPr>
          <p:cNvPr id="7" name="Shape 82">
            <a:extLst>
              <a:ext uri="{FF2B5EF4-FFF2-40B4-BE49-F238E27FC236}">
                <a16:creationId xmlns="" xmlns:a16="http://schemas.microsoft.com/office/drawing/2014/main" id="{26D1D38F-BF3D-4A64-BB2D-019E40776DE9}"/>
              </a:ext>
            </a:extLst>
          </p:cNvPr>
          <p:cNvSpPr txBox="1">
            <a:spLocks/>
          </p:cNvSpPr>
          <p:nvPr/>
        </p:nvSpPr>
        <p:spPr>
          <a:xfrm>
            <a:off x="356615" y="1909271"/>
            <a:ext cx="8449055" cy="276999"/>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US" dirty="0">
                <a:gradFill>
                  <a:gsLst>
                    <a:gs pos="70787">
                      <a:schemeClr val="tx1"/>
                    </a:gs>
                    <a:gs pos="45506">
                      <a:schemeClr val="tx1"/>
                    </a:gs>
                  </a:gsLst>
                  <a:lin ang="5400000" scaled="1"/>
                </a:gradFill>
              </a:rPr>
              <a:t>G</a:t>
            </a:r>
            <a:r>
              <a:rPr lang="en" dirty="0">
                <a:gradFill>
                  <a:gsLst>
                    <a:gs pos="70787">
                      <a:schemeClr val="tx1"/>
                    </a:gs>
                    <a:gs pos="45506">
                      <a:schemeClr val="tx1"/>
                    </a:gs>
                  </a:gsLst>
                  <a:lin ang="5400000" scaled="1"/>
                </a:gradFill>
              </a:rPr>
              <a:t>enerate CloudFormation or Terraform scripts</a:t>
            </a:r>
          </a:p>
        </p:txBody>
      </p:sp>
      <p:cxnSp>
        <p:nvCxnSpPr>
          <p:cNvPr id="8" name="Straight Connector 7">
            <a:extLst>
              <a:ext uri="{FF2B5EF4-FFF2-40B4-BE49-F238E27FC236}">
                <a16:creationId xmlns="" xmlns:a16="http://schemas.microsoft.com/office/drawing/2014/main" id="{C8E76B9A-9174-4820-90B8-973F5F4244E3}"/>
              </a:ext>
            </a:extLst>
          </p:cNvPr>
          <p:cNvCxnSpPr/>
          <p:nvPr/>
        </p:nvCxnSpPr>
        <p:spPr>
          <a:xfrm>
            <a:off x="457200" y="2294108"/>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 xmlns:a16="http://schemas.microsoft.com/office/drawing/2014/main" id="{F8795C89-B7D8-4468-A7FE-5D7D110C00B9}"/>
              </a:ext>
            </a:extLst>
          </p:cNvPr>
          <p:cNvCxnSpPr/>
          <p:nvPr/>
        </p:nvCxnSpPr>
        <p:spPr>
          <a:xfrm>
            <a:off x="457200" y="1801434"/>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938700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2">
                                            <p:txEl>
                                              <p:pRg st="0" end="0"/>
                                            </p:txEl>
                                          </p:spTgt>
                                        </p:tgtEl>
                                        <p:attrNameLst>
                                          <p:attrName>style.visibility</p:attrName>
                                        </p:attrNameLst>
                                      </p:cBhvr>
                                      <p:to>
                                        <p:strVal val="visible"/>
                                      </p:to>
                                    </p:set>
                                    <p:animEffect transition="in" filter="fade">
                                      <p:cBhvr>
                                        <p:cTn id="7" dur="500"/>
                                        <p:tgtEl>
                                          <p:spTgt spid="8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2">
                                            <p:txEl>
                                              <p:pRg st="1" end="1"/>
                                            </p:txEl>
                                          </p:spTgt>
                                        </p:tgtEl>
                                        <p:attrNameLst>
                                          <p:attrName>style.visibility</p:attrName>
                                        </p:attrNameLst>
                                      </p:cBhvr>
                                      <p:to>
                                        <p:strVal val="visible"/>
                                      </p:to>
                                    </p:set>
                                    <p:animEffect transition="in" filter="fade">
                                      <p:cBhvr>
                                        <p:cTn id="10" dur="500"/>
                                        <p:tgtEl>
                                          <p:spTgt spid="82">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2">
                                            <p:txEl>
                                              <p:pRg st="2" end="2"/>
                                            </p:txEl>
                                          </p:spTgt>
                                        </p:tgtEl>
                                        <p:attrNameLst>
                                          <p:attrName>style.visibility</p:attrName>
                                        </p:attrNameLst>
                                      </p:cBhvr>
                                      <p:to>
                                        <p:strVal val="visible"/>
                                      </p:to>
                                    </p:set>
                                    <p:animEffect transition="in" filter="fade">
                                      <p:cBhvr>
                                        <p:cTn id="13" dur="500"/>
                                        <p:tgtEl>
                                          <p:spTgt spid="82">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xEl>
                                              <p:pRg st="0" end="0"/>
                                            </p:txEl>
                                          </p:spTgt>
                                        </p:tgtEl>
                                        <p:attrNameLst>
                                          <p:attrName>style.visibility</p:attrName>
                                        </p:attrNameLst>
                                      </p:cBhvr>
                                      <p:to>
                                        <p:strVal val="visible"/>
                                      </p:to>
                                    </p:set>
                                    <p:animEffect transition="in" filter="fade">
                                      <p:cBhvr>
                                        <p:cTn id="18" dur="500"/>
                                        <p:tgtEl>
                                          <p:spTgt spid="7">
                                            <p:txEl>
                                              <p:pRg st="0" end="0"/>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xEl>
                                              <p:pRg st="0" end="0"/>
                                            </p:txEl>
                                          </p:spTgt>
                                        </p:tgtEl>
                                        <p:attrNameLst>
                                          <p:attrName>style.visibility</p:attrName>
                                        </p:attrNameLst>
                                      </p:cBhvr>
                                      <p:to>
                                        <p:strVal val="visible"/>
                                      </p:to>
                                    </p:set>
                                    <p:animEffect transition="in" filter="fade">
                                      <p:cBhvr>
                                        <p:cTn id="26" dur="500"/>
                                        <p:tgtEl>
                                          <p:spTgt spid="6">
                                            <p:txEl>
                                              <p:pRg st="0" end="0"/>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par>
                                <p:cTn id="35" presetID="10"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p:txBody>
          <a:bodyPr/>
          <a:lstStyle/>
          <a:p>
            <a:pPr lvl="0"/>
            <a:r>
              <a:rPr lang="en" spc="200" dirty="0">
                <a:gradFill>
                  <a:gsLst>
                    <a:gs pos="70787">
                      <a:schemeClr val="tx1"/>
                    </a:gs>
                    <a:gs pos="45506">
                      <a:schemeClr val="tx1"/>
                    </a:gs>
                  </a:gsLst>
                  <a:lin ang="5400000" scaled="1"/>
                </a:gradFill>
              </a:rPr>
              <a:t>Elastic Container Service for Kubernetes</a:t>
            </a:r>
          </a:p>
        </p:txBody>
      </p:sp>
      <p:sp>
        <p:nvSpPr>
          <p:cNvPr id="88" name="Shape 88"/>
          <p:cNvSpPr txBox="1">
            <a:spLocks noGrp="1"/>
          </p:cNvSpPr>
          <p:nvPr>
            <p:ph sz="quarter" idx="10"/>
          </p:nvPr>
        </p:nvSpPr>
        <p:spPr>
          <a:xfrm>
            <a:off x="356615" y="978195"/>
            <a:ext cx="8449055" cy="338554"/>
          </a:xfrm>
        </p:spPr>
        <p:txBody>
          <a:bodyPr>
            <a:spAutoFit/>
          </a:bodyPr>
          <a:lstStyle/>
          <a:p>
            <a:pPr lvl="0">
              <a:spcBef>
                <a:spcPts val="1200"/>
              </a:spcBef>
            </a:pPr>
            <a:r>
              <a:rPr lang="en" sz="1600" dirty="0">
                <a:gradFill>
                  <a:gsLst>
                    <a:gs pos="70787">
                      <a:schemeClr val="tx1"/>
                    </a:gs>
                    <a:gs pos="45506">
                      <a:schemeClr val="tx1"/>
                    </a:gs>
                  </a:gsLst>
                  <a:lin ang="5400000" scaled="1"/>
                </a:gradFill>
              </a:rPr>
              <a:t>Managed </a:t>
            </a:r>
            <a:r>
              <a:rPr lang="en-US" sz="1600" dirty="0">
                <a:gradFill>
                  <a:gsLst>
                    <a:gs pos="70787">
                      <a:schemeClr val="tx1"/>
                    </a:gs>
                    <a:gs pos="45506">
                      <a:schemeClr val="tx1"/>
                    </a:gs>
                  </a:gsLst>
                  <a:lin ang="5400000" scaled="1"/>
                </a:gradFill>
              </a:rPr>
              <a:t>K8s </a:t>
            </a:r>
            <a:r>
              <a:rPr lang="en" sz="1600" dirty="0">
                <a:gradFill>
                  <a:gsLst>
                    <a:gs pos="70787">
                      <a:schemeClr val="tx1"/>
                    </a:gs>
                    <a:gs pos="45506">
                      <a:schemeClr val="tx1"/>
                    </a:gs>
                  </a:gsLst>
                  <a:lin ang="5400000" scaled="1"/>
                </a:gradFill>
              </a:rPr>
              <a:t>control plane—highly available master</a:t>
            </a:r>
            <a:r>
              <a:rPr lang="en-US" sz="1600" dirty="0">
                <a:gradFill>
                  <a:gsLst>
                    <a:gs pos="70787">
                      <a:schemeClr val="tx1"/>
                    </a:gs>
                    <a:gs pos="45506">
                      <a:schemeClr val="tx1"/>
                    </a:gs>
                  </a:gsLst>
                  <a:lin ang="5400000" scaled="1"/>
                </a:gradFill>
              </a:rPr>
              <a:t> and</a:t>
            </a:r>
            <a:r>
              <a:rPr lang="en" sz="1600" dirty="0">
                <a:gradFill>
                  <a:gsLst>
                    <a:gs pos="70787">
                      <a:schemeClr val="tx1"/>
                    </a:gs>
                    <a:gs pos="45506">
                      <a:schemeClr val="tx1"/>
                    </a:gs>
                  </a:gsLst>
                  <a:lin ang="5400000" scaled="1"/>
                </a:gradFill>
              </a:rPr>
              <a:t> etcd</a:t>
            </a:r>
          </a:p>
        </p:txBody>
      </p:sp>
      <p:pic>
        <p:nvPicPr>
          <p:cNvPr id="2" name="Picture 1"/>
          <p:cNvPicPr>
            <a:picLocks noChangeAspect="1"/>
          </p:cNvPicPr>
          <p:nvPr/>
        </p:nvPicPr>
        <p:blipFill>
          <a:blip r:embed="rId3"/>
          <a:stretch>
            <a:fillRect/>
          </a:stretch>
        </p:blipFill>
        <p:spPr>
          <a:xfrm>
            <a:off x="8247261" y="316504"/>
            <a:ext cx="530933" cy="567732"/>
          </a:xfrm>
          <a:prstGeom prst="rect">
            <a:avLst/>
          </a:prstGeom>
        </p:spPr>
      </p:pic>
      <p:sp>
        <p:nvSpPr>
          <p:cNvPr id="5" name="Shape 88">
            <a:extLst>
              <a:ext uri="{FF2B5EF4-FFF2-40B4-BE49-F238E27FC236}">
                <a16:creationId xmlns:a16="http://schemas.microsoft.com/office/drawing/2014/main" xmlns="" id="{62AA3031-9AB5-4C9B-A57A-EE37F181F210}"/>
              </a:ext>
            </a:extLst>
          </p:cNvPr>
          <p:cNvSpPr txBox="1">
            <a:spLocks/>
          </p:cNvSpPr>
          <p:nvPr/>
        </p:nvSpPr>
        <p:spPr>
          <a:xfrm>
            <a:off x="356615" y="3684157"/>
            <a:ext cx="8449055" cy="738664"/>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050" b="1" dirty="0" err="1">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aws</a:t>
            </a:r>
            <a: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a:t>
            </a:r>
            <a:r>
              <a:rPr lang="en-US" sz="1050" b="1" dirty="0" err="1">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eks</a:t>
            </a:r>
            <a: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a:t>
            </a:r>
            <a:r>
              <a:rPr lang="en"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create-cluster</a:t>
            </a:r>
            <a: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a:t>
            </a:r>
            <a:b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a:t>
            </a:r>
            <a:r>
              <a:rPr lang="mr-IN"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a:t>
            </a:r>
            <a: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cluster-name &lt;&gt; \</a:t>
            </a:r>
            <a:b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--desired-master-version &lt;&gt; \</a:t>
            </a:r>
            <a:b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br>
            <a: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--role-</a:t>
            </a:r>
            <a:r>
              <a:rPr lang="en-US" sz="1050" b="1" dirty="0" err="1">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arn</a:t>
            </a:r>
            <a:r>
              <a:rPr lang="en-US" sz="1050" b="1" dirty="0">
                <a:gradFill>
                  <a:gsLst>
                    <a:gs pos="11236">
                      <a:schemeClr val="accent1"/>
                    </a:gs>
                    <a:gs pos="30899">
                      <a:schemeClr val="accent1"/>
                    </a:gs>
                  </a:gsLst>
                  <a:lin ang="5400000" scaled="1"/>
                </a:gradFill>
                <a:latin typeface="Lucida Console" charset="0"/>
                <a:ea typeface="Lucida Console" charset="0"/>
                <a:cs typeface="Lucida Console" charset="0"/>
                <a:sym typeface="Courier New"/>
              </a:rPr>
              <a:t> &lt;&gt;</a:t>
            </a:r>
            <a:endParaRPr lang="en-US" sz="1050" b="1" dirty="0">
              <a:gradFill>
                <a:gsLst>
                  <a:gs pos="11236">
                    <a:schemeClr val="accent1"/>
                  </a:gs>
                  <a:gs pos="30899">
                    <a:schemeClr val="accent1"/>
                  </a:gs>
                </a:gsLst>
                <a:lin ang="5400000" scaled="1"/>
              </a:gradFill>
              <a:latin typeface="Lucida Console" charset="0"/>
              <a:ea typeface="Lucida Console" charset="0"/>
              <a:cs typeface="Lucida Console" charset="0"/>
            </a:endParaRPr>
          </a:p>
        </p:txBody>
      </p:sp>
      <p:sp>
        <p:nvSpPr>
          <p:cNvPr id="6" name="Shape 88">
            <a:extLst>
              <a:ext uri="{FF2B5EF4-FFF2-40B4-BE49-F238E27FC236}">
                <a16:creationId xmlns:a16="http://schemas.microsoft.com/office/drawing/2014/main" xmlns="" id="{078EDD56-AEFB-4FFF-BB62-83E294CB7F10}"/>
              </a:ext>
            </a:extLst>
          </p:cNvPr>
          <p:cNvSpPr txBox="1">
            <a:spLocks/>
          </p:cNvSpPr>
          <p:nvPr/>
        </p:nvSpPr>
        <p:spPr>
          <a:xfrm>
            <a:off x="356615" y="1459760"/>
            <a:ext cx="8449055" cy="338554"/>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 sz="1600" dirty="0">
                <a:gradFill>
                  <a:gsLst>
                    <a:gs pos="70787">
                      <a:schemeClr val="tx1"/>
                    </a:gs>
                    <a:gs pos="45506">
                      <a:schemeClr val="tx1"/>
                    </a:gs>
                  </a:gsLst>
                  <a:lin ang="5400000" scaled="1"/>
                </a:gradFill>
              </a:rPr>
              <a:t>Bring your own worker nodes, like ECS</a:t>
            </a:r>
          </a:p>
        </p:txBody>
      </p:sp>
      <p:sp>
        <p:nvSpPr>
          <p:cNvPr id="7" name="Shape 88">
            <a:extLst>
              <a:ext uri="{FF2B5EF4-FFF2-40B4-BE49-F238E27FC236}">
                <a16:creationId xmlns:a16="http://schemas.microsoft.com/office/drawing/2014/main" xmlns="" id="{8E32DA3B-B5A1-4949-AD73-DF05B4CF83E7}"/>
              </a:ext>
            </a:extLst>
          </p:cNvPr>
          <p:cNvSpPr txBox="1">
            <a:spLocks/>
          </p:cNvSpPr>
          <p:nvPr/>
        </p:nvSpPr>
        <p:spPr>
          <a:xfrm>
            <a:off x="356615" y="1941325"/>
            <a:ext cx="8449055" cy="1118255"/>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 sz="1600" dirty="0">
                <a:gradFill>
                  <a:gsLst>
                    <a:gs pos="70787">
                      <a:schemeClr val="tx1"/>
                    </a:gs>
                    <a:gs pos="45506">
                      <a:schemeClr val="tx1"/>
                    </a:gs>
                  </a:gsLst>
                  <a:lin ang="5400000" scaled="1"/>
                </a:gradFill>
              </a:rPr>
              <a:t>Core tenets</a:t>
            </a:r>
          </a:p>
          <a:p>
            <a:pPr marL="115888" lvl="1" indent="-115888">
              <a:spcBef>
                <a:spcPts val="200"/>
              </a:spcBef>
            </a:pPr>
            <a:r>
              <a:rPr lang="en" sz="1100" dirty="0">
                <a:gradFill>
                  <a:gsLst>
                    <a:gs pos="70787">
                      <a:schemeClr val="tx1"/>
                    </a:gs>
                    <a:gs pos="45506">
                      <a:schemeClr val="tx1"/>
                    </a:gs>
                  </a:gsLst>
                  <a:lin ang="5400000" scaled="1"/>
                </a:gradFill>
              </a:rPr>
              <a:t>Platform for enterprises to run production-grade workloads</a:t>
            </a:r>
            <a:endParaRPr lang="en-US" sz="1100" dirty="0">
              <a:gradFill>
                <a:gsLst>
                  <a:gs pos="70787">
                    <a:schemeClr val="tx1"/>
                  </a:gs>
                  <a:gs pos="45506">
                    <a:schemeClr val="tx1"/>
                  </a:gs>
                </a:gsLst>
                <a:lin ang="5400000" scaled="1"/>
              </a:gradFill>
            </a:endParaRPr>
          </a:p>
          <a:p>
            <a:pPr marL="115888" lvl="1" indent="-115888">
              <a:spcBef>
                <a:spcPts val="200"/>
              </a:spcBef>
            </a:pPr>
            <a:r>
              <a:rPr lang="en" sz="1100" dirty="0">
                <a:gradFill>
                  <a:gsLst>
                    <a:gs pos="70787">
                      <a:schemeClr val="tx1"/>
                    </a:gs>
                    <a:gs pos="45506">
                      <a:schemeClr val="tx1"/>
                    </a:gs>
                  </a:gsLst>
                  <a:lin ang="5400000" scaled="1"/>
                </a:gradFill>
              </a:rPr>
              <a:t>Provides a native and upstream Kubernetes experience</a:t>
            </a:r>
          </a:p>
          <a:p>
            <a:pPr marL="115888" lvl="1" indent="-115888">
              <a:spcBef>
                <a:spcPts val="200"/>
              </a:spcBef>
            </a:pPr>
            <a:r>
              <a:rPr lang="en" sz="1100" dirty="0">
                <a:gradFill>
                  <a:gsLst>
                    <a:gs pos="70787">
                      <a:schemeClr val="tx1"/>
                    </a:gs>
                    <a:gs pos="45506">
                      <a:schemeClr val="tx1"/>
                    </a:gs>
                  </a:gsLst>
                  <a:lin ang="5400000" scaled="1"/>
                </a:gradFill>
              </a:rPr>
              <a:t>Not forced to use additional AWS services, but offer seamless integration</a:t>
            </a:r>
          </a:p>
          <a:p>
            <a:pPr marL="115888" lvl="1" indent="-115888">
              <a:spcBef>
                <a:spcPts val="200"/>
              </a:spcBef>
            </a:pPr>
            <a:r>
              <a:rPr lang="en" sz="1100" dirty="0">
                <a:gradFill>
                  <a:gsLst>
                    <a:gs pos="70787">
                      <a:schemeClr val="tx1"/>
                    </a:gs>
                    <a:gs pos="45506">
                      <a:schemeClr val="tx1"/>
                    </a:gs>
                  </a:gsLst>
                  <a:lin ang="5400000" scaled="1"/>
                </a:gradFill>
              </a:rPr>
              <a:t>Actively contributes to the Kubernetes project</a:t>
            </a:r>
          </a:p>
        </p:txBody>
      </p:sp>
      <p:sp>
        <p:nvSpPr>
          <p:cNvPr id="8" name="Shape 88">
            <a:extLst>
              <a:ext uri="{FF2B5EF4-FFF2-40B4-BE49-F238E27FC236}">
                <a16:creationId xmlns:a16="http://schemas.microsoft.com/office/drawing/2014/main" xmlns="" id="{CECCAD66-DEB1-4DEF-841C-015FDF6AAEB3}"/>
              </a:ext>
            </a:extLst>
          </p:cNvPr>
          <p:cNvSpPr txBox="1">
            <a:spLocks/>
          </p:cNvSpPr>
          <p:nvPr/>
        </p:nvSpPr>
        <p:spPr>
          <a:xfrm>
            <a:off x="356615" y="3202591"/>
            <a:ext cx="8449055" cy="276999"/>
          </a:xfrm>
          <a:prstGeom prst="rect">
            <a:avLst/>
          </a:prstGeom>
        </p:spPr>
        <p:txBody>
          <a:bodyPr vert="horz" lIns="91440" tIns="45720" rIns="91440" bIns="45720" rtlCol="0">
            <a:spAutoFit/>
          </a:bodyPr>
          <a:lstStyle>
            <a:lvl1pPr marL="0" indent="0" algn="l" defTabSz="457200" rtl="0" eaLnBrk="1" latinLnBrk="0" hangingPunct="1">
              <a:spcBef>
                <a:spcPct val="20000"/>
              </a:spcBef>
              <a:buFontTx/>
              <a:buNone/>
              <a:defRPr sz="1200" b="0" i="0" kern="1200" spc="50" baseline="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200" b="0" i="0" kern="1200" spc="50" baseline="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1200"/>
              </a:spcBef>
            </a:pPr>
            <a:r>
              <a:rPr lang="en" dirty="0">
                <a:gradFill>
                  <a:gsLst>
                    <a:gs pos="70787">
                      <a:schemeClr val="tx1"/>
                    </a:gs>
                    <a:gs pos="45506">
                      <a:schemeClr val="tx1"/>
                    </a:gs>
                  </a:gsLst>
                  <a:lin ang="5400000" scaled="1"/>
                </a:gradFill>
              </a:rPr>
              <a:t>APIs</a:t>
            </a:r>
            <a:endParaRPr lang="en-US" dirty="0">
              <a:gradFill>
                <a:gsLst>
                  <a:gs pos="70787">
                    <a:schemeClr val="tx1"/>
                  </a:gs>
                  <a:gs pos="45506">
                    <a:schemeClr val="tx1"/>
                  </a:gs>
                </a:gsLst>
                <a:lin ang="5400000" scaled="1"/>
              </a:gradFill>
            </a:endParaRPr>
          </a:p>
        </p:txBody>
      </p:sp>
      <p:cxnSp>
        <p:nvCxnSpPr>
          <p:cNvPr id="9" name="Straight Connector 8">
            <a:extLst>
              <a:ext uri="{FF2B5EF4-FFF2-40B4-BE49-F238E27FC236}">
                <a16:creationId xmlns:a16="http://schemas.microsoft.com/office/drawing/2014/main" xmlns="" id="{884E9064-2EBF-4E1D-A6EB-15DCC933E99D}"/>
              </a:ext>
            </a:extLst>
          </p:cNvPr>
          <p:cNvCxnSpPr/>
          <p:nvPr/>
        </p:nvCxnSpPr>
        <p:spPr>
          <a:xfrm>
            <a:off x="457200" y="1357477"/>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xmlns="" id="{25904836-E2BE-4DFE-8102-785320622B2D}"/>
              </a:ext>
            </a:extLst>
          </p:cNvPr>
          <p:cNvCxnSpPr/>
          <p:nvPr/>
        </p:nvCxnSpPr>
        <p:spPr>
          <a:xfrm>
            <a:off x="457200" y="1839042"/>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xmlns="" id="{2115A384-7B8A-451B-B192-7806999D9CA0}"/>
              </a:ext>
            </a:extLst>
          </p:cNvPr>
          <p:cNvCxnSpPr/>
          <p:nvPr/>
        </p:nvCxnSpPr>
        <p:spPr>
          <a:xfrm>
            <a:off x="457200" y="3100308"/>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xmlns="" id="{8764D9FF-8BD0-4447-ABCC-62038C0DF441}"/>
              </a:ext>
            </a:extLst>
          </p:cNvPr>
          <p:cNvCxnSpPr/>
          <p:nvPr/>
        </p:nvCxnSpPr>
        <p:spPr>
          <a:xfrm>
            <a:off x="457200" y="3581873"/>
            <a:ext cx="8229600" cy="0"/>
          </a:xfrm>
          <a:prstGeom prst="line">
            <a:avLst/>
          </a:prstGeom>
          <a:ln w="317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98171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8">
                                            <p:txEl>
                                              <p:pRg st="0" end="0"/>
                                            </p:txEl>
                                          </p:spTgt>
                                        </p:tgtEl>
                                        <p:attrNameLst>
                                          <p:attrName>style.visibility</p:attrName>
                                        </p:attrNameLst>
                                      </p:cBhvr>
                                      <p:to>
                                        <p:strVal val="visible"/>
                                      </p:to>
                                    </p:set>
                                    <p:animEffect transition="in" filter="fade">
                                      <p:cBhvr>
                                        <p:cTn id="7" dur="500"/>
                                        <p:tgtEl>
                                          <p:spTgt spid="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nodeType="with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500"/>
                                        <p:tgtEl>
                                          <p:spTgt spid="7">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1" end="1"/>
                                            </p:txEl>
                                          </p:spTgt>
                                        </p:tgtEl>
                                        <p:attrNameLst>
                                          <p:attrName>style.visibility</p:attrName>
                                        </p:attrNameLst>
                                      </p:cBhvr>
                                      <p:to>
                                        <p:strVal val="visible"/>
                                      </p:to>
                                    </p:set>
                                    <p:animEffect transition="in" filter="fade">
                                      <p:cBhvr>
                                        <p:cTn id="26" dur="500"/>
                                        <p:tgtEl>
                                          <p:spTgt spid="7">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2" end="2"/>
                                            </p:txEl>
                                          </p:spTgt>
                                        </p:tgtEl>
                                        <p:attrNameLst>
                                          <p:attrName>style.visibility</p:attrName>
                                        </p:attrNameLst>
                                      </p:cBhvr>
                                      <p:to>
                                        <p:strVal val="visible"/>
                                      </p:to>
                                    </p:set>
                                    <p:animEffect transition="in" filter="fade">
                                      <p:cBhvr>
                                        <p:cTn id="31" dur="500"/>
                                        <p:tgtEl>
                                          <p:spTgt spid="7">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3" end="3"/>
                                            </p:txEl>
                                          </p:spTgt>
                                        </p:tgtEl>
                                        <p:attrNameLst>
                                          <p:attrName>style.visibility</p:attrName>
                                        </p:attrNameLst>
                                      </p:cBhvr>
                                      <p:to>
                                        <p:strVal val="visible"/>
                                      </p:to>
                                    </p:set>
                                    <p:animEffect transition="in" filter="fade">
                                      <p:cBhvr>
                                        <p:cTn id="36" dur="500"/>
                                        <p:tgtEl>
                                          <p:spTgt spid="7">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4" end="4"/>
                                            </p:txEl>
                                          </p:spTgt>
                                        </p:tgtEl>
                                        <p:attrNameLst>
                                          <p:attrName>style.visibility</p:attrName>
                                        </p:attrNameLst>
                                      </p:cBhvr>
                                      <p:to>
                                        <p:strVal val="visible"/>
                                      </p:to>
                                    </p:set>
                                    <p:animEffect transition="in" filter="fade">
                                      <p:cBhvr>
                                        <p:cTn id="41" dur="500"/>
                                        <p:tgtEl>
                                          <p:spTgt spid="7">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500"/>
                                        <p:tgtEl>
                                          <p:spTgt spid="1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par>
                                <p:cTn id="50" presetID="10" presetClass="entr" presetSubtype="0" fill="hold"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fade">
                                      <p:cBhvr>
                                        <p:cTn id="5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build="p"/>
      <p:bldP spid="5" grpId="0"/>
      <p:bldP spid="6" grpId="0"/>
      <p:bldP spid="8" grpId="0"/>
    </p:bldLst>
  </p:timing>
</p:sld>
</file>

<file path=ppt/theme/theme1.xml><?xml version="1.0" encoding="utf-8"?>
<a:theme xmlns:a="http://schemas.openxmlformats.org/drawingml/2006/main" name="DeckTemplate-AWS-ReInvent-Orange">
  <a:themeElements>
    <a:clrScheme name="Custom 1">
      <a:dk1>
        <a:srgbClr val="474746"/>
      </a:dk1>
      <a:lt1>
        <a:srgbClr val="FFFFFF"/>
      </a:lt1>
      <a:dk2>
        <a:srgbClr val="6D6E6D"/>
      </a:dk2>
      <a:lt2>
        <a:srgbClr val="F8F8F8"/>
      </a:lt2>
      <a:accent1>
        <a:srgbClr val="FF9600"/>
      </a:accent1>
      <a:accent2>
        <a:srgbClr val="00B9FF"/>
      </a:accent2>
      <a:accent3>
        <a:srgbClr val="69E319"/>
      </a:accent3>
      <a:accent4>
        <a:srgbClr val="8C3FFF"/>
      </a:accent4>
      <a:accent5>
        <a:srgbClr val="FF0080"/>
      </a:accent5>
      <a:accent6>
        <a:srgbClr val="999A98"/>
      </a:accent6>
      <a:hlink>
        <a:srgbClr val="00B8FE"/>
      </a:hlink>
      <a:folHlink>
        <a:srgbClr val="8B3EF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lumMod val="50000"/>
          </a:schemeClr>
        </a:solidFill>
        <a:ln>
          <a:noFill/>
        </a:ln>
        <a:effectLst/>
      </a:spPr>
      <a:bodyPr rtlCol="0" anchor="ctr"/>
      <a:lstStyle>
        <a:defPPr algn="ctr">
          <a:defRPr dirty="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WS_Deck_Template.potx" id="{956C5B2E-0233-4212-9383-50A039694C0C}" vid="{0176EEA5-D87D-4097-B356-86DC884F45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26A3D6C04DFD740953BA1B2B9E62D60" ma:contentTypeVersion="0" ma:contentTypeDescription="Create a new document." ma:contentTypeScope="" ma:versionID="26617cd14cd3af163c0e97ff614e520a">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597C89A-FD0C-431E-81F6-90225B937683}">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705B35A6-8B52-46A5-AE45-B98C6459DC10}">
  <ds:schemaRefs>
    <ds:schemaRef ds:uri="http://schemas.microsoft.com/sharepoint/v3/contenttype/forms"/>
  </ds:schemaRefs>
</ds:datastoreItem>
</file>

<file path=customXml/itemProps3.xml><?xml version="1.0" encoding="utf-8"?>
<ds:datastoreItem xmlns:ds="http://schemas.openxmlformats.org/officeDocument/2006/customXml" ds:itemID="{51A3258A-222C-4488-825E-7520D001FB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AWS-Deck-Template-Dark</Template>
  <TotalTime>4808</TotalTime>
  <Words>404</Words>
  <Application>Microsoft Macintosh PowerPoint</Application>
  <PresentationFormat>On-screen Show (16:9)</PresentationFormat>
  <Paragraphs>81</Paragraphs>
  <Slides>10</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Amazon Ember</vt:lpstr>
      <vt:lpstr>Amazon Ember Light</vt:lpstr>
      <vt:lpstr>Courier New</vt:lpstr>
      <vt:lpstr>Helvetica</vt:lpstr>
      <vt:lpstr>Lucida Console</vt:lpstr>
      <vt:lpstr>Roboto Condensed</vt:lpstr>
      <vt:lpstr>Roboto Condensed Light</vt:lpstr>
      <vt:lpstr>Arial</vt:lpstr>
      <vt:lpstr>DeckTemplate-AWS-ReInvent-Orange</vt:lpstr>
      <vt:lpstr>PowerPoint Presentation</vt:lpstr>
      <vt:lpstr>PowerPoint Presentation</vt:lpstr>
      <vt:lpstr>What is Kubernetes?</vt:lpstr>
      <vt:lpstr>Declarative primitives</vt:lpstr>
      <vt:lpstr>Kubernetes concepts</vt:lpstr>
      <vt:lpstr>Kubernetes concepts</vt:lpstr>
      <vt:lpstr>Kubernetes cluster setup—choices</vt:lpstr>
      <vt:lpstr>Manage a Kubernetes cluster: Kops</vt:lpstr>
      <vt:lpstr>Elastic Container Service for Kubernetes</vt:lpstr>
      <vt:lpstr>PowerPoint Presentation</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151</cp:revision>
  <dcterms:created xsi:type="dcterms:W3CDTF">2016-10-31T14:45:46Z</dcterms:created>
  <dcterms:modified xsi:type="dcterms:W3CDTF">2017-11-29T19:11:06Z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0x010100D26A3D6C04DFD740953BA1B2B9E62D60</vt:lpwstr>
  </property>
</Properties>
</file>

<file path=docProps/thumbnail.jpeg>
</file>